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561" r:id="rId14"/>
    <p:sldId id="268" r:id="rId15"/>
    <p:sldId id="269" r:id="rId16"/>
    <p:sldId id="270" r:id="rId17"/>
    <p:sldId id="271" r:id="rId18"/>
    <p:sldId id="275" r:id="rId19"/>
    <p:sldId id="276" r:id="rId20"/>
    <p:sldId id="277" r:id="rId21"/>
    <p:sldId id="560" r:id="rId22"/>
    <p:sldId id="563" r:id="rId23"/>
    <p:sldId id="279" r:id="rId24"/>
    <p:sldId id="565" r:id="rId25"/>
    <p:sldId id="566" r:id="rId26"/>
    <p:sldId id="562" r:id="rId27"/>
    <p:sldId id="558" r:id="rId28"/>
    <p:sldId id="584" r:id="rId29"/>
    <p:sldId id="596" r:id="rId30"/>
    <p:sldId id="585" r:id="rId31"/>
    <p:sldId id="599" r:id="rId32"/>
    <p:sldId id="600" r:id="rId33"/>
    <p:sldId id="598" r:id="rId34"/>
    <p:sldId id="634" r:id="rId35"/>
    <p:sldId id="588" r:id="rId36"/>
    <p:sldId id="601" r:id="rId37"/>
    <p:sldId id="602" r:id="rId38"/>
    <p:sldId id="589" r:id="rId39"/>
    <p:sldId id="590" r:id="rId40"/>
    <p:sldId id="592" r:id="rId41"/>
    <p:sldId id="603" r:id="rId42"/>
    <p:sldId id="604" r:id="rId43"/>
    <p:sldId id="605" r:id="rId44"/>
    <p:sldId id="606" r:id="rId45"/>
    <p:sldId id="595" r:id="rId46"/>
    <p:sldId id="607" r:id="rId47"/>
    <p:sldId id="284" r:id="rId48"/>
    <p:sldId id="524" r:id="rId49"/>
    <p:sldId id="611" r:id="rId50"/>
    <p:sldId id="610" r:id="rId51"/>
    <p:sldId id="612" r:id="rId52"/>
    <p:sldId id="527" r:id="rId53"/>
    <p:sldId id="613" r:id="rId54"/>
    <p:sldId id="614" r:id="rId55"/>
    <p:sldId id="289" r:id="rId56"/>
    <p:sldId id="619" r:id="rId57"/>
    <p:sldId id="620" r:id="rId58"/>
    <p:sldId id="615" r:id="rId59"/>
    <p:sldId id="616" r:id="rId60"/>
    <p:sldId id="526" r:id="rId61"/>
    <p:sldId id="618" r:id="rId62"/>
    <p:sldId id="580" r:id="rId63"/>
    <p:sldId id="581" r:id="rId64"/>
    <p:sldId id="529" r:id="rId65"/>
    <p:sldId id="582" r:id="rId66"/>
    <p:sldId id="623" r:id="rId67"/>
    <p:sldId id="574" r:id="rId68"/>
    <p:sldId id="583" r:id="rId69"/>
    <p:sldId id="575" r:id="rId70"/>
    <p:sldId id="621" r:id="rId71"/>
    <p:sldId id="624" r:id="rId72"/>
    <p:sldId id="627" r:id="rId73"/>
    <p:sldId id="530" r:id="rId74"/>
    <p:sldId id="625" r:id="rId75"/>
    <p:sldId id="628" r:id="rId76"/>
    <p:sldId id="629" r:id="rId77"/>
    <p:sldId id="531" r:id="rId78"/>
    <p:sldId id="567" r:id="rId79"/>
    <p:sldId id="568" r:id="rId80"/>
    <p:sldId id="544" r:id="rId81"/>
    <p:sldId id="556" r:id="rId82"/>
    <p:sldId id="555" r:id="rId83"/>
    <p:sldId id="554" r:id="rId84"/>
    <p:sldId id="553" r:id="rId85"/>
    <p:sldId id="552" r:id="rId86"/>
    <p:sldId id="551" r:id="rId87"/>
    <p:sldId id="550" r:id="rId88"/>
    <p:sldId id="549" r:id="rId89"/>
    <p:sldId id="472" r:id="rId90"/>
    <p:sldId id="548" r:id="rId91"/>
    <p:sldId id="569" r:id="rId92"/>
    <p:sldId id="547" r:id="rId93"/>
    <p:sldId id="546" r:id="rId94"/>
    <p:sldId id="545" r:id="rId95"/>
    <p:sldId id="630" r:id="rId96"/>
    <p:sldId id="631" r:id="rId97"/>
    <p:sldId id="632" r:id="rId98"/>
    <p:sldId id="633" r:id="rId99"/>
    <p:sldId id="303" r:id="rId100"/>
    <p:sldId id="304" r:id="rId101"/>
    <p:sldId id="305" r:id="rId102"/>
    <p:sldId id="306" r:id="rId103"/>
    <p:sldId id="307" r:id="rId104"/>
    <p:sldId id="308" r:id="rId105"/>
    <p:sldId id="309" r:id="rId106"/>
    <p:sldId id="310" r:id="rId107"/>
    <p:sldId id="311" r:id="rId108"/>
    <p:sldId id="312" r:id="rId109"/>
    <p:sldId id="313" r:id="rId110"/>
    <p:sldId id="314" r:id="rId111"/>
    <p:sldId id="315" r:id="rId112"/>
    <p:sldId id="316" r:id="rId113"/>
    <p:sldId id="535" r:id="rId114"/>
    <p:sldId id="536" r:id="rId115"/>
    <p:sldId id="538" r:id="rId116"/>
    <p:sldId id="540" r:id="rId117"/>
    <p:sldId id="541" r:id="rId118"/>
    <p:sldId id="542" r:id="rId119"/>
    <p:sldId id="543" r:id="rId120"/>
    <p:sldId id="534" r:id="rId121"/>
    <p:sldId id="325" r:id="rId122"/>
    <p:sldId id="328" r:id="rId123"/>
    <p:sldId id="533" r:id="rId124"/>
    <p:sldId id="532" r:id="rId125"/>
    <p:sldId id="329" r:id="rId126"/>
    <p:sldId id="330" r:id="rId127"/>
    <p:sldId id="331" r:id="rId128"/>
    <p:sldId id="332" r:id="rId129"/>
    <p:sldId id="333" r:id="rId130"/>
  </p:sldIdLst>
  <p:sldSz cx="18288000" cy="10287000"/>
  <p:notesSz cx="6858000" cy="9144000"/>
  <p:embeddedFontLst>
    <p:embeddedFont>
      <p:font typeface="Pretendard Black" panose="020B0600000101010101" charset="-127"/>
      <p:bold r:id="rId132"/>
    </p:embeddedFont>
    <p:embeddedFont>
      <p:font typeface="Pretendard Light" panose="020B0600000101010101" charset="-127"/>
      <p:regular r:id="rId133"/>
    </p:embeddedFont>
    <p:embeddedFont>
      <p:font typeface="Pretendard Medium" panose="020B0600000101010101" charset="-127"/>
      <p:regular r:id="rId134"/>
      <p:bold r:id="rId135"/>
    </p:embeddedFont>
    <p:embeddedFont>
      <p:font typeface="Pretendard SemiBold" panose="020B0600000101010101" charset="-127"/>
      <p:regular r:id="rId136"/>
      <p:bold r:id="rId137"/>
    </p:embeddedFont>
    <p:embeddedFont>
      <p:font typeface="Lucida Console" panose="020B0609040504020204" pitchFamily="49" charset="0"/>
      <p:regular r:id="rId138"/>
    </p:embeddedFont>
    <p:embeddedFont>
      <p:font typeface="Pretendard Bold" panose="020B0600000101010101" charset="0"/>
      <p:regular r:id="rId139"/>
      <p:bold r:id="rId140"/>
      <p:italic r:id="rId141"/>
      <p:boldItalic r:id="rId142"/>
    </p:embeddedFont>
    <p:embeddedFont>
      <p:font typeface="Pretendard Regular" panose="020B0600000101010101" charset="0"/>
      <p:regular r:id="rId143"/>
      <p:bold r:id="rId144"/>
      <p:italic r:id="rId145"/>
      <p:boldItalic r:id="rId146"/>
    </p:embeddedFont>
    <p:embeddedFont>
      <p:font typeface="Pretendard Variable Medium" panose="02000003000000020004" pitchFamily="2" charset="-127"/>
      <p:regular r:id="rId1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3" autoAdjust="0"/>
    <p:restoredTop sz="77381" autoAdjust="0"/>
  </p:normalViewPr>
  <p:slideViewPr>
    <p:cSldViewPr>
      <p:cViewPr varScale="1">
        <p:scale>
          <a:sx n="47" d="100"/>
          <a:sy n="47" d="100"/>
        </p:scale>
        <p:origin x="72" y="3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0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82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4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0.fntdata"/><Relationship Id="rId14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2.fntdata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3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fld id="{EC387291-4CFE-E348-BC99-C6746317834F}" type="datetimeFigureOut">
              <a:rPr kumimoji="1" lang="ko-KR" altLang="en-US" smtClean="0"/>
              <a:pPr/>
              <a:t>2025-05-07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retendard Light" panose="02000403000000020004" pitchFamily="2" charset="-127"/>
                <a:ea typeface="Pretendard Light" panose="02000403000000020004" pitchFamily="2" charset="-127"/>
              </a:defRPr>
            </a:lvl1pPr>
          </a:lstStyle>
          <a:p>
            <a:fld id="{8D43B0EE-0771-7841-9900-E8478EF6D553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880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Pretendard Light" panose="02000403000000020004" pitchFamily="2" charset="-127"/>
        <a:ea typeface="Pretendard Light" panose="020004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9181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pPr/>
              <a:t>17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288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699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github.com</a:t>
            </a: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2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68279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09DA3-489C-0490-75E0-3F9A33B35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2555FC-200D-FEA8-2BB4-2D12590A8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23B748-04C3-D4A7-0383-0D34BC98F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9C301D-D947-A3C4-0E49-F2BCA6E635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9663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512BA-37A8-ACBB-6041-66CAD293A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6B78E7-A474-E2F8-238C-94A7858446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B5AA46-22D9-1C48-996B-5BAFD045F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1DC6DA-8725-70FF-9CA3-7B8BEC035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2463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49A97-03E2-3478-21D3-EC1B1F33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A93FFC-0ED8-836E-42B7-97BE68AFB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DD2FDA-BAC1-4771-C3BF-9170CC40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C60509-4E6D-8A66-B9B7-55E0A886E8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61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83584-3B12-53B0-FA93-1FB3D462A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5DF3D0-DAE7-51E3-385E-373652F907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AFEF32-E078-3AF6-92CE-86F63DD8E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ACB6E1-D98A-29AA-AFCC-D346FAE424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26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7172B-295E-A484-31D8-D92FFDD5C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AC14C5-61D0-A154-E982-D62CCBB8E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29527BB-57F7-AC20-9180-648CE3F65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dirty="0" err="1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mkdir</a:t>
            </a:r>
            <a:r>
              <a:rPr lang="en" altLang="ko-KR" b="0" i="0" dirty="0">
                <a:solidFill>
                  <a:srgbClr val="E1E4E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b="0" i="0" dirty="0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git-test</a:t>
            </a:r>
          </a:p>
          <a:p>
            <a:r>
              <a:rPr lang="en" altLang="ko-KR" b="0" i="0" dirty="0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cd</a:t>
            </a:r>
            <a:r>
              <a:rPr lang="en" altLang="ko-KR" b="0" i="0" dirty="0">
                <a:solidFill>
                  <a:srgbClr val="E1E4E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b="0" i="0" dirty="0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git-test</a:t>
            </a:r>
          </a:p>
          <a:p>
            <a:endParaRPr kumimoji="1" lang="en" altLang="ko-KR" b="0" i="0" dirty="0">
              <a:solidFill>
                <a:srgbClr val="FFA52A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F6A34E-23BD-8283-182A-36D5A9BE0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8055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B6F65-1A71-18C2-3E51-91F8D1134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7E834E-F854-06C0-444E-EF692B0F20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BEF640-FCE5-EDD6-1865-C29A02A7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dirty="0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touch</a:t>
            </a:r>
            <a:r>
              <a:rPr lang="en" altLang="ko-KR" b="0" i="0" dirty="0">
                <a:solidFill>
                  <a:srgbClr val="E1E4E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b="0" i="0" dirty="0" err="1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README.md</a:t>
            </a:r>
            <a:endParaRPr lang="en" altLang="ko-KR" b="0" i="0" dirty="0">
              <a:solidFill>
                <a:srgbClr val="FFA52A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" altLang="ko-KR" b="0" i="0" dirty="0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en" altLang="ko-KR" b="0" i="0" dirty="0">
                <a:solidFill>
                  <a:srgbClr val="E1E4E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b="0" i="0" dirty="0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status</a:t>
            </a:r>
            <a:endParaRPr lang="en-US" altLang="ko-KR" b="0" i="0" dirty="0">
              <a:solidFill>
                <a:srgbClr val="8D9299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" altLang="ko-KR" b="0" i="0" dirty="0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en" altLang="ko-KR" b="0" i="0" dirty="0">
                <a:solidFill>
                  <a:srgbClr val="E1E4E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b="0" i="0" dirty="0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add</a:t>
            </a:r>
            <a:r>
              <a:rPr lang="en" altLang="ko-KR" b="0" i="0" dirty="0">
                <a:solidFill>
                  <a:srgbClr val="E1E4E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b="0" i="0" dirty="0" err="1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README.md</a:t>
            </a:r>
            <a:endParaRPr lang="en" altLang="ko-KR" b="0" i="0" dirty="0">
              <a:solidFill>
                <a:srgbClr val="FFA52A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" altLang="ko-KR" b="0" i="0" dirty="0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en" altLang="ko-KR" b="0" i="0" dirty="0">
                <a:solidFill>
                  <a:srgbClr val="E1E4E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b="0" i="0" dirty="0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commit</a:t>
            </a:r>
            <a:r>
              <a:rPr lang="en" altLang="ko-KR" b="0" i="0" dirty="0">
                <a:solidFill>
                  <a:srgbClr val="E1E4E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b="0" i="0" dirty="0">
                <a:solidFill>
                  <a:srgbClr val="50C14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-m</a:t>
            </a:r>
            <a:r>
              <a:rPr lang="en" altLang="ko-KR" b="0" i="0" dirty="0">
                <a:solidFill>
                  <a:srgbClr val="E1E4E8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b="0" i="0" dirty="0">
                <a:solidFill>
                  <a:srgbClr val="FFA52A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"first commit"</a:t>
            </a:r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52A684-1F11-754B-CBBB-03B70F6CD8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5321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668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6235A-2CB0-47AB-BEB5-4DF1C636E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0CD438-F97D-A3FB-CA48-1BC98F3882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37F6D1-2C36-954C-C2FD-90F810D12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dirty="0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"My first Git practice" &gt;&gt; </a:t>
            </a:r>
            <a:r>
              <a:rPr lang="en" altLang="ko-KR" b="0" i="0" dirty="0" err="1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readme.txt</a:t>
            </a:r>
            <a:endParaRPr lang="en" altLang="ko-KR" b="0" i="0" dirty="0">
              <a:solidFill>
                <a:srgbClr val="ED4779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" altLang="ko-KR" b="0" i="0" dirty="0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</a:t>
            </a:r>
            <a:r>
              <a:rPr lang="en" altLang="ko-KR" b="0" i="0" dirty="0" err="1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readme.txt</a:t>
            </a:r>
            <a:endParaRPr lang="en" altLang="ko-KR" b="0" i="0" dirty="0">
              <a:solidFill>
                <a:srgbClr val="ED4779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" altLang="ko-KR" b="0" i="0" dirty="0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"edit: first commit"</a:t>
            </a:r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48C4EE-72DC-26D4-E557-CA88C68DB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8047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BB7EE-402D-DCF1-4AA5-AAC8EF308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0E1B66-EC8A-18F1-A338-4104C29D5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62037EB-7B67-E4EC-800F-750C0CA55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dirty="0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"This is </a:t>
            </a:r>
            <a:r>
              <a:rPr lang="en" altLang="ko-KR" b="0" i="0" dirty="0" err="1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app.java</a:t>
            </a:r>
            <a:r>
              <a:rPr lang="en" altLang="ko-KR" b="0" i="0" dirty="0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 &gt; </a:t>
            </a:r>
            <a:r>
              <a:rPr lang="en" altLang="ko-KR" b="0" i="0" dirty="0" err="1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app.java</a:t>
            </a:r>
            <a:endParaRPr lang="en" altLang="ko-KR" b="0" i="0" dirty="0">
              <a:solidFill>
                <a:srgbClr val="ED4779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" altLang="ko-KR" b="0" i="0" dirty="0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</a:t>
            </a:r>
            <a:r>
              <a:rPr lang="en" altLang="ko-KR" b="0" i="0" dirty="0" err="1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app.java</a:t>
            </a:r>
            <a:endParaRPr lang="en" altLang="ko-KR" b="0" i="0" dirty="0">
              <a:solidFill>
                <a:srgbClr val="ED4779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" altLang="ko-KR" b="0" i="0" dirty="0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"add: </a:t>
            </a:r>
            <a:r>
              <a:rPr lang="en" altLang="ko-KR" b="0" i="0" dirty="0" err="1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app.java</a:t>
            </a:r>
            <a:r>
              <a:rPr lang="en" altLang="ko-KR" b="0" i="0" dirty="0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file"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2FA9B9-DC12-128A-CD20-4CA67D76F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8885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9AA5B-4B8B-B929-EF70-12F023623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FC7317-07AB-F38A-0F64-1DFC92151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DF8F8F-10CA-70BC-3308-7D49DDAB0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b="0" i="0" dirty="0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log --</a:t>
            </a:r>
            <a:r>
              <a:rPr lang="en" altLang="ko-KR" b="0" i="0" dirty="0" err="1">
                <a:solidFill>
                  <a:srgbClr val="ED4779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oneline</a:t>
            </a:r>
            <a:endParaRPr lang="en" altLang="ko-KR" b="0" i="0" dirty="0">
              <a:solidFill>
                <a:srgbClr val="ED4779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577CF7-5E4C-8255-3B67-8B48FABF6C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373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87387-F171-AC00-9EF2-ABA96DB3C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AE76C3-D06C-30C1-BDC6-CE9648FCE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BA275F-D11F-9845-5D88-F94B5CA61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FBB90-BCAD-02DF-D176-7753BA622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9165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1BAC-AB77-7B54-18F8-BC091211F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C1675B-A825-50D3-E99D-6762EB639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A55021-9FFB-B667-973C-98F71B976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48F541-167C-8C23-CD84-6C803AEBD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074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0A346-C186-B4F9-7300-29307A19A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2360E3-402D-4F19-14A5-F01568A10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543CB2-8014-46BC-10E0-013434032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BC2D8C-70F2-FD9F-A9D6-EA95B9F785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2872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25D52-7B93-5073-BAC5-E6C6CB45F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4C6B47-89F8-5D04-47F5-2802A7971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E1A3D5-4CB5-2C2A-7F93-F77B62B78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"dev branch line" &gt;&gt;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readme.txt</a:t>
            </a:r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.</a:t>
            </a: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"edit: add line in dev branch"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C20E2D-C7C7-E4A8-D003-E1070A606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2934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EE1D3-F746-96A7-90B3-54F934A4C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0B6B86-BF14-3FFF-0DE8-33446B259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72EC31-EE03-B8E9-3EAC-EEB7894A3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switch main</a:t>
            </a: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merge dev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505411-542C-B737-49F3-E8EFA0A8B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8165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A54E5-A13E-CB6F-DAE5-06C6A4B25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6B2AFA-2CDA-5000-002E-473AD148A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88035C-CDFE-DA64-9058-02144A164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"Line A" &gt;&gt;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fileA.txt</a:t>
            </a:r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"Line B" &gt;&gt;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fileB.txt</a:t>
            </a:r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status</a:t>
            </a: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diff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3D634-6A75-0049-DD58-1D868F436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75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54E9D-907E-3160-865D-BE7E00295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859A4B-4782-11B8-62FA-CA2388CC5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5A38B3-61EA-6AEA-4275-85BB67757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fileA.txt</a:t>
            </a:r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"add: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fileA.txt</a:t>
            </a:r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.</a:t>
            </a: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"add: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fileB.txt</a:t>
            </a:r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”</a:t>
            </a:r>
          </a:p>
          <a:p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log --oneline --graph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$ git log --pretty=</a:t>
            </a:r>
            <a:r>
              <a:rPr lang="en-US" altLang="ko-K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oneline</a:t>
            </a:r>
            <a:r>
              <a:rPr lang="en-US" altLang="ko-K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--graph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7217E-D102-E743-CDF6-C98172C67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44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6840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59782-3E57-AF89-657D-DDD700AD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FF49A5-E571-61E8-3B82-467D4376FE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4E0EE7-1922-81E8-48CA-DD994EE9A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checkout -b feature/login</a:t>
            </a:r>
          </a:p>
          <a:p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switch main</a:t>
            </a: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merge feature/login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AF3ED8-9BF9-6F30-A890-5CE063F16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8815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0C3A6-A489-8D90-2273-2A4C1EB4E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243EBF-3253-FF3D-EE65-1F6C688F7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DDE040-F1A4-3168-5BE4-C9EA85A03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rm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fileA.txt</a:t>
            </a:r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"remove: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fileA.txt</a:t>
            </a:r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3A7498-7B03-5006-45ED-47A2DDCD2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5159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7525-7F7A-4713-2345-6D0A5A854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3A0E32-E74A-1859-1593-213040D39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5D5CF1-1703-D9EC-A617-3107E8A81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restore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fileA.txt</a:t>
            </a:r>
            <a:endParaRPr kumimoji="1"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checkout HEAD~1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fileA.txt</a:t>
            </a:r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82A233-8BEC-AABD-DD9A-EF1161DBF8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0869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80468-3F6D-A375-9AA3-C240828C1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77659C-65F4-A72F-9602-5BF63F07B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A7D1C6-32C3-6468-74E5-6A15C62D2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"Temporary line" &gt;&gt; </a:t>
            </a:r>
            <a:r>
              <a:rPr kumimoji="1"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temp.txt</a:t>
            </a:r>
            <a:endParaRPr kumimoji="1"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</a:t>
            </a:r>
            <a:r>
              <a:rPr kumimoji="1"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temp.txt</a:t>
            </a:r>
            <a:endParaRPr kumimoji="1"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"add: </a:t>
            </a:r>
            <a:r>
              <a:rPr kumimoji="1"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temp.txt</a:t>
            </a:r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</a:p>
          <a:p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log --</a:t>
            </a:r>
            <a:r>
              <a:rPr kumimoji="1"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oneline</a:t>
            </a:r>
            <a:endParaRPr kumimoji="1"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C10164-37FB-3950-405B-861FFE9A4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5743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8F64-0921-4B8C-EA82-9C9889FA8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05C775-FB31-1AC6-6452-C246FD7C7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500934-36FC-6C77-FBDA-1C2E492A1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 soft</a:t>
            </a:r>
          </a:p>
          <a:p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reset --soft HEAD~1</a:t>
            </a:r>
          </a:p>
          <a:p>
            <a:endParaRPr kumimoji="1"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 mixed</a:t>
            </a:r>
          </a:p>
          <a:p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reset --mixed HEAD~1</a:t>
            </a:r>
          </a:p>
          <a:p>
            <a:endParaRPr kumimoji="1"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 hard</a:t>
            </a:r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reset --hard HEAD~1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62BAAD-04ED-784B-478E-31846A476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7049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CCF49-4340-8D58-C8F3-1151F55C4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C79080-37E8-23F4-78BB-0D1AB0B55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343DB6-AF60-89A5-C770-507D2835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"Revert me" &gt;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revert.txt</a:t>
            </a:r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.</a:t>
            </a: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"add: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revert.txt</a:t>
            </a:r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log --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oneline</a:t>
            </a:r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revert HEAD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8B4A42-3DC1-D88F-6A4A-78019D5D2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3744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09926-48B3-1D7A-DB71-CD40A967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7FA57C-CE7D-1D91-7C39-E8321F9AC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F59F65-DFD1-48B3-E66B-A56C5A804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log --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oneline</a:t>
            </a:r>
            <a:endParaRPr lang="en" altLang="ko-KR" dirty="0">
              <a:solidFill>
                <a:srgbClr val="000000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revert &lt;commit-id&gt;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A6D899-2268-70CD-9595-30F8465D5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20742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0262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7056E-DF99-B8C1-2A8C-B2DC17B1A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1B2B56-7D63-6B99-7CA1-378D50EB3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A97358-A481-FE7B-CFAB-E45215DB29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4EABBA-029D-EB01-99F5-DDB811254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9478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F0487-C1E5-534C-5352-19B49F9BA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7F6A4A-2DC1-8721-8658-9EA435929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7E4794-AA48-CB71-B745-062AA07EA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1FF60-5AC9-8C4B-1FAF-F522285F4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2553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75321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4A05-3790-56C0-4087-D37192AA3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8F3E5D-CD89-44E9-CFCC-27976F0836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765C60-06CB-F73A-1D70-E256F49E4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5F7283-120C-4B3C-C42C-E6A68564C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63860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4ECAB-4632-6318-C90C-99D7323D2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CEA238-0C8B-BFE0-987E-7DD7F6529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E3EBB0-63AA-5C71-C3E5-D04EE9F65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3EAB3C-9B70-28EA-4617-E69D27A3F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34196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16FC6-4359-0B11-EF59-BC68D1149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1CD7A7-FA2D-8109-4B27-989F638D7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A8397FE-FB4F-3B01-FF82-6147A72FF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branch develop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push --set-upstream origin develop</a:t>
            </a:r>
            <a:endParaRPr lang="en" altLang="ko-KR" b="0" i="0" dirty="0">
              <a:solidFill>
                <a:srgbClr val="E1E4E8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checkout develop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DDAAC2-AF2B-DD47-FBA6-BCEF8A204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77872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9C75D-4E2E-7944-8371-D004EE5D8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166C05-4C3D-EFA0-B32B-0C4F19F9F7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D58E33-A173-5C7C-641E-D815F4FC3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settings </a:t>
            </a:r>
            <a:r>
              <a:rPr lang="en" altLang="ko-KR" dirty="0">
                <a:solidFill>
                  <a:srgbClr val="FFFFF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General </a:t>
            </a:r>
            <a:r>
              <a:rPr lang="en" altLang="ko-KR" dirty="0">
                <a:solidFill>
                  <a:srgbClr val="FFFFF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Default branch </a:t>
            </a:r>
            <a:r>
              <a:rPr lang="en" altLang="ko-KR" dirty="0">
                <a:solidFill>
                  <a:srgbClr val="FFFFFF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develop </a:t>
            </a:r>
            <a:r>
              <a:rPr lang="ko-KR" altLang="en-US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선택</a:t>
            </a:r>
            <a:endParaRPr lang="en" altLang="ko-KR" dirty="0">
              <a:solidFill>
                <a:srgbClr val="000000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48831A-E0CF-89A3-D05A-6D2FCF63B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69362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0901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C22D8-74F4-1620-018C-1F8FA688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91F80-5B9E-0A12-1120-BCE8BB5D3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927035-B8DE-5B28-9A48-44533F2B2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E4C6D7-7807-746E-13D2-E16F62917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49147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EFCE1-98ED-B4BF-CB7B-A327F9436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16E6EB-18B1-91A8-19C1-646BEF1BE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1A1FFA-27A3-B856-7767-0736EEA3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/>
              <a:t>git </a:t>
            </a:r>
            <a:r>
              <a:rPr lang="en" altLang="ko-KR" dirty="0">
                <a:solidFill>
                  <a:srgbClr val="000000"/>
                </a:solidFill>
                <a:effectLst/>
              </a:rPr>
              <a:t>clone</a:t>
            </a:r>
            <a:r>
              <a:rPr lang="en" altLang="ko-KR" dirty="0"/>
              <a:t> [</a:t>
            </a:r>
            <a:r>
              <a:rPr lang="ko-KR" altLang="en-US" dirty="0"/>
              <a:t>복사한 </a:t>
            </a:r>
            <a:r>
              <a:rPr lang="en" altLang="ko-KR" dirty="0"/>
              <a:t>URL]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0E2162-EC5A-E2DB-8EBD-4EA607C2A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16228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05DE5-9A60-FF89-E47A-33B4205BE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5A8ACD-84AA-541C-46C4-433F452D0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FECA5B-BA6B-121B-17DA-41493510A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5C286-5629-01AF-9511-1A6CAC8B2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80764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300B5-2CB6-DCCF-B405-B70C2FB56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287922-795C-0C66-9994-5F44A771F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59D4FC-FEA8-4364-530F-BCB8F6DB8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6F7AA2-B77C-FEB2-0B03-89B9C2DD2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8914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62774-0E4C-C895-015E-C7E455BF3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42C82A-A1C4-2012-7022-BB4E123A7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9A5225-EE4B-B18B-3259-5954F67C0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AF52DF-D9CF-E90B-C45C-57068B3E9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07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애자일 </a:t>
            </a:r>
            <a:r>
              <a:rPr lang="en-US" altLang="ko-KR" dirty="0"/>
              <a:t>(Agile): </a:t>
            </a:r>
            <a:r>
              <a:rPr lang="ko-KR" altLang="en-US" dirty="0"/>
              <a:t>변화에 빠르게 대응하며 협업과 피드백을 중시하는 유연한 개발 방법론 </a:t>
            </a:r>
            <a:endParaRPr lang="en-US" altLang="ko-KR" dirty="0"/>
          </a:p>
          <a:p>
            <a:r>
              <a:rPr lang="ko-KR" altLang="en-US" dirty="0"/>
              <a:t>스크럼 </a:t>
            </a:r>
            <a:r>
              <a:rPr lang="en-US" altLang="ko-KR" dirty="0"/>
              <a:t>(Scrum) : </a:t>
            </a:r>
            <a:r>
              <a:rPr lang="ko-KR" altLang="en-US" dirty="0"/>
              <a:t>짧은 주기의 반복 작업</a:t>
            </a:r>
            <a:r>
              <a:rPr lang="en-US" altLang="ko-KR" dirty="0"/>
              <a:t>(</a:t>
            </a:r>
            <a:r>
              <a:rPr lang="ko-KR" altLang="en-US" dirty="0"/>
              <a:t>스프린트</a:t>
            </a:r>
            <a:r>
              <a:rPr lang="en-US" altLang="ko-KR" dirty="0"/>
              <a:t>)</a:t>
            </a:r>
            <a:r>
              <a:rPr lang="ko-KR" altLang="en-US" dirty="0"/>
              <a:t>을 통해 팀이 협업하고 지속적으로 개선하는 애자일 프레임워크</a:t>
            </a:r>
            <a:endParaRPr lang="en-US" altLang="ko-KR" dirty="0"/>
          </a:p>
          <a:p>
            <a:r>
              <a:rPr lang="ko-KR" altLang="en-US" dirty="0"/>
              <a:t>스프린트 </a:t>
            </a:r>
            <a:r>
              <a:rPr lang="en-US" altLang="ko-KR" dirty="0"/>
              <a:t>(Sprint) : </a:t>
            </a:r>
            <a:r>
              <a:rPr lang="ko-KR" altLang="en-US" dirty="0"/>
              <a:t>스크럼에서 일정 기간</a:t>
            </a:r>
            <a:r>
              <a:rPr lang="en-US" altLang="ko-KR" dirty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1~4</a:t>
            </a:r>
            <a:r>
              <a:rPr lang="ko-KR" altLang="en-US" dirty="0"/>
              <a:t>주</a:t>
            </a:r>
            <a:r>
              <a:rPr lang="en-US" altLang="ko-KR" dirty="0"/>
              <a:t>) </a:t>
            </a:r>
            <a:r>
              <a:rPr lang="ko-KR" altLang="en-US" dirty="0"/>
              <a:t>동안 목표한 작업을 집중적으로 수행하는 개발 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8819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5F77E-8445-9DF2-A44A-ACF09B058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5F2E0D-63D9-D68B-5DC2-771A41068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1FE7BC-90F8-BA1F-B63E-3CC5C7541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9476F0-C803-003B-6D88-7EC901C78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7771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359C0-5F42-EA6C-C34A-EA226B75C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9FFDD4-F3B6-5A69-B9D5-0362B643A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BD4FFA-94FE-D07F-15A5-49D24056E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18BC0A-0481-54F4-2345-40FCF41F23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5564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720B-0ADF-6A5C-B11A-C98A9EB87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C4EC19-78D0-226E-AE05-5F90AFA04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DF96D8-AE7F-6039-5571-61704E614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</a:rPr>
              <a:t>#</a:t>
            </a:r>
            <a:r>
              <a:rPr lang="en-US" altLang="ko-KR" sz="1200" b="0" i="0" u="none" strike="noStrike" spc="-100" dirty="0">
                <a:solidFill>
                  <a:srgbClr val="000000"/>
                </a:solidFill>
                <a:latin typeface="Pretendard Regular"/>
              </a:rPr>
              <a:t>Scrum Master(</a:t>
            </a:r>
            <a:r>
              <a:rPr lang="ko-KR" altLang="ko-KR" sz="1200" b="0" i="0" u="none" strike="noStrike" spc="-100" dirty="0">
                <a:solidFill>
                  <a:srgbClr val="000000"/>
                </a:solidFill>
                <a:ea typeface="Pretendard Regular"/>
              </a:rPr>
              <a:t>계정</a:t>
            </a:r>
            <a:r>
              <a:rPr lang="en-US" altLang="ko-KR" sz="1200" b="0" i="0" u="none" strike="noStrike" spc="-100" dirty="0">
                <a:solidFill>
                  <a:srgbClr val="000000"/>
                </a:solidFill>
                <a:latin typeface="Pretendard Regular"/>
              </a:rPr>
              <a:t> A)</a:t>
            </a:r>
            <a:br>
              <a:rPr lang="en" altLang="ko-KR" dirty="0">
                <a:solidFill>
                  <a:srgbClr val="000000"/>
                </a:solidFill>
                <a:effectLst/>
              </a:rPr>
            </a:br>
            <a:r>
              <a:rPr lang="en" altLang="ko-KR" dirty="0">
                <a:solidFill>
                  <a:srgbClr val="000000"/>
                </a:solidFill>
                <a:effectLst/>
              </a:rPr>
              <a:t>git branch </a:t>
            </a:r>
            <a:r>
              <a:rPr lang="en" altLang="ko-KR" dirty="0" err="1">
                <a:solidFill>
                  <a:srgbClr val="000000"/>
                </a:solidFill>
                <a:effectLst/>
              </a:rPr>
              <a:t>featureA</a:t>
            </a:r>
            <a:endParaRPr lang="en" altLang="ko-KR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</a:rPr>
              <a:t>git push --set-upstream origin </a:t>
            </a:r>
            <a:r>
              <a:rPr lang="en" altLang="ko-KR" dirty="0" err="1">
                <a:solidFill>
                  <a:srgbClr val="000000"/>
                </a:solidFill>
                <a:effectLst/>
              </a:rPr>
              <a:t>featureA</a:t>
            </a:r>
            <a:endParaRPr lang="en" altLang="ko-KR" dirty="0">
              <a:solidFill>
                <a:srgbClr val="000000"/>
              </a:solidFill>
              <a:effectLst/>
            </a:endParaRP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#</a:t>
            </a:r>
            <a:r>
              <a:rPr lang="en-US" altLang="ko-KR" sz="1200" b="0" i="0" u="none" strike="noStrike" spc="-100" dirty="0">
                <a:solidFill>
                  <a:srgbClr val="000000"/>
                </a:solidFill>
                <a:latin typeface="Pretendard Regular"/>
              </a:rPr>
              <a:t>Team Member(</a:t>
            </a:r>
            <a:r>
              <a:rPr lang="ko-KR" altLang="ko-KR" sz="1200" b="0" i="0" u="none" strike="noStrike" spc="-100" dirty="0">
                <a:solidFill>
                  <a:srgbClr val="000000"/>
                </a:solidFill>
                <a:ea typeface="Pretendard Regular"/>
              </a:rPr>
              <a:t>계정</a:t>
            </a:r>
            <a:r>
              <a:rPr lang="en-US" altLang="ko-KR" sz="1200" b="0" i="0" u="none" strike="noStrike" spc="-100" dirty="0">
                <a:solidFill>
                  <a:srgbClr val="000000"/>
                </a:solidFill>
                <a:latin typeface="Pretendard Regular"/>
              </a:rPr>
              <a:t> B)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</a:rPr>
              <a:t>git branch </a:t>
            </a:r>
            <a:r>
              <a:rPr lang="en" altLang="ko-KR" dirty="0" err="1">
                <a:solidFill>
                  <a:srgbClr val="000000"/>
                </a:solidFill>
                <a:effectLst/>
              </a:rPr>
              <a:t>featureB</a:t>
            </a:r>
            <a:endParaRPr lang="en" altLang="ko-KR" dirty="0">
              <a:solidFill>
                <a:srgbClr val="000000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</a:rPr>
              <a:t>git push --set-upstream origin </a:t>
            </a:r>
            <a:r>
              <a:rPr lang="en" altLang="ko-KR" dirty="0" err="1">
                <a:solidFill>
                  <a:srgbClr val="000000"/>
                </a:solidFill>
                <a:effectLst/>
              </a:rPr>
              <a:t>featureB</a:t>
            </a:r>
            <a:endParaRPr lang="en" altLang="ko-KR" dirty="0">
              <a:solidFill>
                <a:srgbClr val="000000"/>
              </a:solidFill>
              <a:effectLst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A62EF-CBBF-F20B-4624-16B190F82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49791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93313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switch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featureB</a:t>
            </a:r>
            <a:endParaRPr lang="en" altLang="ko-KR" dirty="0">
              <a:solidFill>
                <a:srgbClr val="000000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'hello world' &gt;&gt;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featureB.txt</a:t>
            </a:r>
            <a:endParaRPr lang="en" altLang="ko-KR" dirty="0">
              <a:solidFill>
                <a:srgbClr val="000000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'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featureB</a:t>
            </a: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기능 개발 완료</a:t>
            </a:r>
            <a:r>
              <a:rPr lang="en-US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’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push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28874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7CE86-5BF5-9BA3-BA1D-4F1DCE166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CC73CD-EAF0-F428-190C-0DA6669E7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AF45AC-60C0-D77C-3062-FB6FE850E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ko-KR" dirty="0">
              <a:solidFill>
                <a:srgbClr val="000000"/>
              </a:solidFill>
              <a:effectLst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FE3127-D1C0-B365-1372-980A4B9A05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9812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73677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00970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9115D-5098-557F-9E61-047E4FEEB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A7F8C4-4C44-F278-2468-BDA38D9E4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40F488-3A77-C026-C218-CBE644E43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C640D-7F9E-1F33-A9D2-91F08409C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28B84-4D1A-9942-C83F-69F6D7D83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0F0C7C-B226-4702-D16F-533B9D809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A048A5-8382-07CB-D072-7E08AEBF5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1D25BC-D1BB-3317-3DF6-0B736A86D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4918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03732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9792A-B144-C3F7-CB17-89BA750F0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243099-8B99-FDDE-BC4B-EF0CE7FB8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CFF484-20DC-D734-4A63-CA4B159B2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branch -D </a:t>
            </a:r>
            <a:r>
              <a:rPr lang="en-US" altLang="ko-KR" sz="12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featureB</a:t>
            </a:r>
            <a:endParaRPr lang="en-US" altLang="ko-KR" sz="12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F888A-D23D-C5CC-B3E2-CDD7E3D90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10310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29625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 Scrum Master (</a:t>
            </a:r>
            <a:r>
              <a:rPr lang="ko-KR" altLang="en-US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 </a:t>
            </a: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branch conf1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checkout conf1</a:t>
            </a:r>
          </a:p>
          <a:p>
            <a:endParaRPr lang="en" altLang="ko-KR" dirty="0">
              <a:solidFill>
                <a:srgbClr val="000000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"Project Alpha" &gt;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README.md</a:t>
            </a:r>
            <a:endParaRPr lang="en" altLang="ko-KR" dirty="0">
              <a:solidFill>
                <a:srgbClr val="000000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.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"docs: update </a:t>
            </a:r>
            <a:r>
              <a:rPr lang="en" altLang="ko-KR" dirty="0" err="1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README.md</a:t>
            </a:r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</a:p>
          <a:p>
            <a:r>
              <a:rPr lang="en" altLang="ko-KR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push --set-upstream origin conf1</a:t>
            </a:r>
          </a:p>
          <a:p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141665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7CB89-E9EE-6277-50E9-A2788FB3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FBCA0A-BB83-D17D-16F7-720CE87CA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D13578-53D7-A87B-2DEB-FEAF9E559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</a:t>
            </a:r>
            <a:r>
              <a:rPr lang="en-US" altLang="ko-KR" sz="1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1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1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</a:rPr>
              <a:t>git branch conf2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solidFill>
                  <a:srgbClr val="000000"/>
                </a:solidFill>
                <a:effectLst/>
              </a:rPr>
              <a:t>git checkout conf2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"Project Beta" &gt;</a:t>
            </a:r>
            <a:r>
              <a:rPr kumimoji="1"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README.md</a:t>
            </a:r>
            <a:endParaRPr kumimoji="1" lang="en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.</a:t>
            </a: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"docs: update README for login feature"</a:t>
            </a:r>
          </a:p>
          <a:p>
            <a:r>
              <a:rPr kumimoji="1" lang="en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en" altLang="ko-KR" dirty="0">
                <a:solidFill>
                  <a:srgbClr val="000000"/>
                </a:solidFill>
                <a:effectLst/>
              </a:rPr>
              <a:t>push --set-upstream origin conf2</a:t>
            </a:r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C818D9-9779-5D91-1D0B-99FFC4491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168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79BCB-D9EB-4666-7434-8D71336B3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B64030-632F-1232-E9A4-33C63EDF2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BDE42E-08DE-9A79-7135-B386AD596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C9B491-890A-07E7-C8BC-F3ADD6845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63556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30027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056D2-5642-1CAE-3BCB-E6463CB67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4D3A18-C22B-14C8-FF21-9316B108F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0FF5A8-9462-8374-5918-0C6E9F635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69117A-ADF8-B06C-E2BB-754D3D5BE1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228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1E225-0D9D-4FD9-BA5D-1B17F8AAC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9874AB-E506-AC73-F83C-069D02574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4472B4-5F65-E9F5-3688-A57A38DC4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</a:t>
            </a:r>
            <a:r>
              <a:rPr lang="en-US" altLang="ko-KR" sz="12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www.toptal.com</a:t>
            </a:r>
            <a:r>
              <a:rPr lang="en-US" altLang="ko-KR" sz="12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/developers/</a:t>
            </a:r>
            <a:r>
              <a:rPr lang="en-US" altLang="ko-KR" sz="12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gitignore</a:t>
            </a:r>
            <a:endParaRPr lang="en-US" altLang="ko-KR" sz="12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9A62A6-6AE1-BFE7-75CE-52726B4C6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3325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64B66-C8B2-E455-ABB1-8D1F64FC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27CFAA-55C7-2C81-5890-6CD3E2369C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3E914A-7E93-3BC0-411A-FF0478497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59973-E986-6AD8-9771-08EA5C851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5748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49BD7-7D2A-4C5B-899A-C505BED50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E56AA7-FAAF-20BB-1D19-F0A35AB65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5500F3-8CA3-E0E3-8F00-E0E6CFC24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C0FE1-789B-0EDA-B0A2-CDDC9B4219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00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2751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32DC1-363A-0A00-B806-E5C71B9D8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0AA747-76BC-FCD0-1B3D-72B7D1369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E1DA97-F65A-91C4-94C3-929340D1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6EBE3-A358-BC46-FFF5-B000A0B9BB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7530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3D745-352C-8729-C9B2-A1C28121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1180AD-24F4-272F-E23C-2ABAE9EA6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5A5D5F-619C-45A5-B752-D9B220704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0DE0C3-C6D8-8AE0-C153-E41BDBF1CE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4862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47AB0-DDAC-9CAE-ABBB-9BC783C2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2C7177-BB81-6F22-0B20-5059FE858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0B2DB4-0550-AA45-BE5F-6AA00947C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20F323-0DD7-CC56-1787-58E3B57405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0914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60690-D07B-F251-2B2C-FCC8026D7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EA8F5E-B135-4B4C-40B4-C298CCA41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3C3D13-1AF6-45E6-C9B0-3C224ED10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C1A337-F7AE-46F4-12FC-086D6EDED1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8239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DD6E6-8AB3-51E3-80E9-52CAFC3C8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CFAF69-CE26-AEC6-A4CD-FA2B4A6C2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8508F6-8D09-7F9B-C370-987B8E096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7333CC-3A68-FEF8-3428-9118113B0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7131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884F0-AC29-45FC-358A-E36A5E36A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E4C267-976A-E286-62B8-9CFE2C178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0FC410-FAC9-3EB2-4ECA-63E32458E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FD1B55-C0D4-0323-93E3-A4D06C19F7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094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F4D82-489E-554F-A11D-54146611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9307E5-B9C2-BBAC-C7AF-4F8ED389B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CCF044-A806-BE9D-30D4-FE274097E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682A42-E56F-2F18-B92A-68E914B50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3041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896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B8E55-849B-112C-A48F-CF8938813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594300-AA06-2FBC-7C09-721DFE26AF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F15499-CB8C-5AB6-B037-19ABBAC6A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C892EB-D158-7767-0E55-C7A9C0D385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754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402B0-7C94-B65E-1DDC-BE00BC716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41496C-649A-623A-05BF-FB8F8EBA6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B2159A-A195-E63D-93C7-B4E814A3A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ED000F-CB39-A993-7FAC-3B83E298E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956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Wingdings" panose="05000000000000000000" pitchFamily="2" charset="2"/>
              <a:buNone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317678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A465F-4461-A118-E631-7C05B9BBF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8A65CC9-26BE-3C48-9E61-4C2F35669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238B41-CB10-CC12-3E9E-CC898628A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14DCD6-B7E2-E648-70B2-60E8CF5E3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0038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DC4DB-44E7-D785-0C46-19C4D6617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82A58E-CD4F-A572-2565-08BC14C0E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DB4030-D352-1DAE-10C4-9F604F968A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B923C1-6ADE-5EA8-3BC0-A380F3EFA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907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D7520-17A4-FF0A-C9C2-EDB552788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F4A0AD-E660-836D-5D6A-9AC1FB39A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7A9B73-33E2-A921-DE7B-806BDA531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176CE3-8CC9-2C22-A77E-156764C454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6115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D2DE0-6953-F886-58A0-D2AEAED2E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68133C-1768-9E55-FB53-1681F85F6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17E1E2-40D2-6D63-27C9-4A5AE45E5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AD39F-595A-4086-5470-0B5BA81517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1558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01EDE-3ADB-959C-FE74-46E20F011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0A9D82-F034-C4FA-7E68-79DE98FE0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E16E812-7DB5-B2B8-81A0-C7C5B8BBD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public class </a:t>
            </a:r>
            <a:r>
              <a:rPr lang="en-US" altLang="ko-KR" dirty="0" err="1"/>
              <a:t>FrontController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    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new </a:t>
            </a:r>
            <a:r>
              <a:rPr lang="en-US" altLang="ko-KR" dirty="0" err="1"/>
              <a:t>FrontController</a:t>
            </a:r>
            <a:r>
              <a:rPr lang="en-US" altLang="ko-KR" dirty="0"/>
              <a:t>().process();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public void process() {</a:t>
            </a:r>
          </a:p>
          <a:p>
            <a:r>
              <a:rPr lang="en-US" altLang="ko-KR" dirty="0"/>
              <a:t>        Scanner </a:t>
            </a:r>
            <a:r>
              <a:rPr lang="en-US" altLang="ko-KR" dirty="0" err="1"/>
              <a:t>sc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        while(true)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System.out.println</a:t>
            </a:r>
            <a:r>
              <a:rPr lang="en-US" altLang="ko-KR" dirty="0"/>
              <a:t>("1. </a:t>
            </a:r>
            <a:r>
              <a:rPr lang="ko-KR" altLang="en-US" dirty="0" err="1"/>
              <a:t>글작성</a:t>
            </a:r>
            <a:r>
              <a:rPr lang="ko-KR" altLang="en-US" dirty="0"/>
              <a:t> </a:t>
            </a:r>
            <a:r>
              <a:rPr lang="en-US" altLang="ko-KR" dirty="0"/>
              <a:t>| 2. </a:t>
            </a:r>
            <a:r>
              <a:rPr lang="ko-KR" altLang="en-US" dirty="0"/>
              <a:t>목록조회 </a:t>
            </a:r>
            <a:r>
              <a:rPr lang="en-US" altLang="ko-KR" dirty="0"/>
              <a:t>| 3. </a:t>
            </a:r>
            <a:r>
              <a:rPr lang="ko-KR" altLang="en-US" dirty="0"/>
              <a:t>글상세조회 </a:t>
            </a:r>
            <a:r>
              <a:rPr lang="en-US" altLang="ko-KR" dirty="0"/>
              <a:t>| 0. </a:t>
            </a:r>
            <a:r>
              <a:rPr lang="ko-KR" altLang="en-US" dirty="0"/>
              <a:t>종료</a:t>
            </a:r>
            <a:r>
              <a:rPr lang="en-US" altLang="ko-KR" dirty="0"/>
              <a:t>");</a:t>
            </a:r>
          </a:p>
          <a:p>
            <a:r>
              <a:rPr lang="en-US" altLang="ko-KR" dirty="0"/>
              <a:t>            int menu = </a:t>
            </a:r>
            <a:r>
              <a:rPr lang="en-US" altLang="ko-KR" dirty="0" err="1"/>
              <a:t>Integer.parseInt</a:t>
            </a:r>
            <a:r>
              <a:rPr lang="en-US" altLang="ko-KR" dirty="0"/>
              <a:t>(</a:t>
            </a:r>
            <a:r>
              <a:rPr lang="en-US" altLang="ko-KR" dirty="0" err="1"/>
              <a:t>sc.nextLine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    Controller </a:t>
            </a:r>
            <a:r>
              <a:rPr lang="en-US" altLang="ko-KR" dirty="0" err="1"/>
              <a:t>controller</a:t>
            </a:r>
            <a:r>
              <a:rPr lang="en-US" altLang="ko-KR" dirty="0"/>
              <a:t> = null;</a:t>
            </a:r>
          </a:p>
          <a:p>
            <a:endParaRPr lang="en-US" altLang="ko-KR" dirty="0"/>
          </a:p>
          <a:p>
            <a:r>
              <a:rPr lang="en-US" altLang="ko-KR" dirty="0"/>
              <a:t>            switch(menu) {</a:t>
            </a:r>
          </a:p>
          <a:p>
            <a:r>
              <a:rPr lang="en-US" altLang="ko-KR" dirty="0"/>
              <a:t>                case 1: controller = new </a:t>
            </a:r>
            <a:r>
              <a:rPr lang="en-US" altLang="ko-KR" dirty="0" err="1"/>
              <a:t>WriteController</a:t>
            </a:r>
            <a:r>
              <a:rPr lang="en-US" altLang="ko-KR" dirty="0"/>
              <a:t>(); break;</a:t>
            </a:r>
          </a:p>
          <a:p>
            <a:r>
              <a:rPr lang="en-US" altLang="ko-KR" dirty="0"/>
              <a:t>                case 2: controller = new </a:t>
            </a:r>
            <a:r>
              <a:rPr lang="en-US" altLang="ko-KR" dirty="0" err="1"/>
              <a:t>ListController</a:t>
            </a:r>
            <a:r>
              <a:rPr lang="en-US" altLang="ko-KR" dirty="0"/>
              <a:t>(); break;</a:t>
            </a:r>
          </a:p>
          <a:p>
            <a:r>
              <a:rPr lang="en-US" altLang="ko-KR" dirty="0"/>
              <a:t>                case 3: controller = new </a:t>
            </a:r>
            <a:r>
              <a:rPr lang="en-US" altLang="ko-KR" dirty="0" err="1"/>
              <a:t>DetailController</a:t>
            </a:r>
            <a:r>
              <a:rPr lang="en-US" altLang="ko-KR" dirty="0"/>
              <a:t>(); break;</a:t>
            </a:r>
          </a:p>
          <a:p>
            <a:r>
              <a:rPr lang="en-US" altLang="ko-KR" dirty="0"/>
              <a:t>                case 0: </a:t>
            </a:r>
            <a:r>
              <a:rPr lang="en-US" altLang="ko-KR" dirty="0" err="1"/>
              <a:t>System.exit</a:t>
            </a:r>
            <a:r>
              <a:rPr lang="en-US" altLang="ko-KR" dirty="0"/>
              <a:t>(0);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    if(controller != null) {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controller.execute</a:t>
            </a:r>
            <a:r>
              <a:rPr lang="en-US" altLang="ko-KR" dirty="0"/>
              <a:t>(</a:t>
            </a:r>
            <a:r>
              <a:rPr lang="en-US" altLang="ko-KR" dirty="0" err="1"/>
              <a:t>sc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public interface Controller {</a:t>
            </a:r>
          </a:p>
          <a:p>
            <a:r>
              <a:rPr lang="en-US" altLang="ko-KR" dirty="0"/>
              <a:t>    void execute(Scanner </a:t>
            </a:r>
            <a:r>
              <a:rPr lang="en-US" altLang="ko-KR" dirty="0" err="1"/>
              <a:t>sc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pPr>
              <a:buNone/>
            </a:pPr>
            <a:r>
              <a:rPr lang="en-US" altLang="ko-KR" dirty="0" err="1"/>
              <a:t>WriteController</a:t>
            </a:r>
            <a:r>
              <a:rPr lang="en-US" altLang="ko-KR" dirty="0"/>
              <a:t> → </a:t>
            </a:r>
            <a:r>
              <a:rPr lang="ko-KR" altLang="en-US" dirty="0"/>
              <a:t>글쓰기</a:t>
            </a:r>
          </a:p>
          <a:p>
            <a:pPr>
              <a:buNone/>
            </a:pPr>
            <a:r>
              <a:rPr lang="en-US" altLang="ko-KR" dirty="0" err="1"/>
              <a:t>ListController</a:t>
            </a:r>
            <a:r>
              <a:rPr lang="en-US" altLang="ko-KR" dirty="0"/>
              <a:t> → </a:t>
            </a:r>
            <a:r>
              <a:rPr lang="ko-KR" altLang="en-US" dirty="0"/>
              <a:t>글 목록 조회</a:t>
            </a:r>
          </a:p>
          <a:p>
            <a:r>
              <a:rPr lang="en-US" altLang="ko-KR" dirty="0" err="1"/>
              <a:t>DetailController</a:t>
            </a:r>
            <a:r>
              <a:rPr lang="en-US" altLang="ko-KR" dirty="0"/>
              <a:t> → </a:t>
            </a:r>
            <a:r>
              <a:rPr lang="ko-KR" altLang="en-US" dirty="0"/>
              <a:t>글 상세 조회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기능 포함</a:t>
            </a:r>
          </a:p>
          <a:p>
            <a:endParaRPr lang="en-US" altLang="ko-KR" dirty="0"/>
          </a:p>
          <a:p>
            <a:r>
              <a:rPr lang="en-US" altLang="ko-KR" dirty="0"/>
              <a:t>public class Board {</a:t>
            </a:r>
          </a:p>
          <a:p>
            <a:r>
              <a:rPr lang="en-US" altLang="ko-KR" dirty="0"/>
              <a:t>    private int id;</a:t>
            </a:r>
          </a:p>
          <a:p>
            <a:r>
              <a:rPr lang="en-US" altLang="ko-KR" dirty="0"/>
              <a:t>    private String title;</a:t>
            </a:r>
          </a:p>
          <a:p>
            <a:r>
              <a:rPr lang="en-US" altLang="ko-KR" dirty="0"/>
              <a:t>    private String content;</a:t>
            </a:r>
          </a:p>
          <a:p>
            <a:r>
              <a:rPr lang="en-US" altLang="ko-KR" dirty="0"/>
              <a:t>    private String writer;</a:t>
            </a:r>
          </a:p>
          <a:p>
            <a:r>
              <a:rPr lang="en-US" altLang="ko-KR" dirty="0"/>
              <a:t>    private Timestamp </a:t>
            </a:r>
            <a:r>
              <a:rPr lang="en-US" altLang="ko-KR" dirty="0" err="1"/>
              <a:t>createdDate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// getter, setter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BoardDAO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    // insert, </a:t>
            </a:r>
            <a:r>
              <a:rPr lang="en-US" altLang="ko-KR" dirty="0" err="1"/>
              <a:t>selectList</a:t>
            </a:r>
            <a:r>
              <a:rPr lang="en-US" altLang="ko-KR" dirty="0"/>
              <a:t>, </a:t>
            </a:r>
            <a:r>
              <a:rPr lang="en-US" altLang="ko-KR" dirty="0" err="1"/>
              <a:t>selectOne</a:t>
            </a:r>
            <a:r>
              <a:rPr lang="en-US" altLang="ko-KR" dirty="0"/>
              <a:t>, update, delete </a:t>
            </a:r>
            <a:r>
              <a:rPr lang="ko-KR" altLang="en-US" dirty="0"/>
              <a:t>메소드 구현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B6AEBE-A82A-D92E-AAA1-0EC56FD29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5953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C7696-F85E-A24B-68A3-C70805D0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A936F34-0812-6BFE-D58A-1AA18478E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21E140-472D-D73C-6514-051359DB6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AC245A-75CA-564C-F7E2-7F72760337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6241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E4DAA-E2E3-D479-D4F1-1D51F726D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122D0A-98F3-5AAF-5C06-D5B0651B9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CD00C8-DAF9-87AD-AE85-EFBEB024F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DB4BE7-F9C7-85C1-63F4-9300970292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740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279909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5793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505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7797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325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16169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43B0EE-0771-7841-9900-E8478EF6D553}" type="slidenum">
              <a:rPr kumimoji="1" lang="ko-KR" altLang="en-US" smtClean="0"/>
              <a:t>129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127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retendard Light" panose="02000403000000020004" pitchFamily="2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retendard Light" panose="02000403000000020004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retendard Light" panose="02000403000000020004" pitchFamily="2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Pretendard Light" panose="02000403000000020004" pitchFamily="2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Pretendard Light" panose="02000403000000020004" pitchFamily="2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Pretendard Light" panose="02000403000000020004" pitchFamily="2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Pretendard Light" panose="02000403000000020004" pitchFamily="2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Pretendard Light" panose="02000403000000020004" pitchFamily="2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Pretendard Light" panose="02000403000000020004" pitchFamily="2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5.png"/><Relationship Id="rId5" Type="http://schemas.openxmlformats.org/officeDocument/2006/relationships/image" Target="../media/image19.png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17.png"/><Relationship Id="rId14" Type="http://schemas.openxmlformats.org/officeDocument/2006/relationships/image" Target="../media/image48.jp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3.png"/><Relationship Id="rId7" Type="http://schemas.openxmlformats.org/officeDocument/2006/relationships/image" Target="../media/image1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4.png"/><Relationship Id="rId4" Type="http://schemas.openxmlformats.org/officeDocument/2006/relationships/image" Target="../media/image1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9.png"/><Relationship Id="rId5" Type="http://schemas.openxmlformats.org/officeDocument/2006/relationships/image" Target="../media/image196.png"/><Relationship Id="rId10" Type="http://schemas.openxmlformats.org/officeDocument/2006/relationships/image" Target="../media/image194.png"/><Relationship Id="rId4" Type="http://schemas.openxmlformats.org/officeDocument/2006/relationships/image" Target="../media/image20.png"/><Relationship Id="rId9" Type="http://schemas.openxmlformats.org/officeDocument/2006/relationships/image" Target="../media/image4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1.png"/><Relationship Id="rId4" Type="http://schemas.openxmlformats.org/officeDocument/2006/relationships/image" Target="../media/image19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7.png"/><Relationship Id="rId5" Type="http://schemas.openxmlformats.org/officeDocument/2006/relationships/image" Target="../media/image19.png"/><Relationship Id="rId10" Type="http://schemas.openxmlformats.org/officeDocument/2006/relationships/image" Target="../media/image197.png"/><Relationship Id="rId4" Type="http://schemas.openxmlformats.org/officeDocument/2006/relationships/image" Target="../media/image194.png"/><Relationship Id="rId9" Type="http://schemas.openxmlformats.org/officeDocument/2006/relationships/image" Target="../media/image7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19.png"/><Relationship Id="rId5" Type="http://schemas.openxmlformats.org/officeDocument/2006/relationships/image" Target="../media/image20.png"/><Relationship Id="rId10" Type="http://schemas.openxmlformats.org/officeDocument/2006/relationships/image" Target="../media/image194.png"/><Relationship Id="rId4" Type="http://schemas.openxmlformats.org/officeDocument/2006/relationships/image" Target="../media/image73.png"/><Relationship Id="rId9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98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9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4.png"/><Relationship Id="rId4" Type="http://schemas.openxmlformats.org/officeDocument/2006/relationships/image" Target="../media/image3.png"/><Relationship Id="rId9" Type="http://schemas.openxmlformats.org/officeDocument/2006/relationships/image" Target="../media/image19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4.png"/><Relationship Id="rId4" Type="http://schemas.openxmlformats.org/officeDocument/2006/relationships/image" Target="../media/image3.png"/><Relationship Id="rId9" Type="http://schemas.openxmlformats.org/officeDocument/2006/relationships/image" Target="../media/image1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50.png"/><Relationship Id="rId10" Type="http://schemas.openxmlformats.org/officeDocument/2006/relationships/image" Target="../media/image19.png"/><Relationship Id="rId4" Type="http://schemas.openxmlformats.org/officeDocument/2006/relationships/image" Target="../media/image49.png"/><Relationship Id="rId9" Type="http://schemas.openxmlformats.org/officeDocument/2006/relationships/image" Target="../media/image4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201.png"/><Relationship Id="rId10" Type="http://schemas.openxmlformats.org/officeDocument/2006/relationships/image" Target="../media/image19.png"/><Relationship Id="rId4" Type="http://schemas.openxmlformats.org/officeDocument/2006/relationships/image" Target="../media/image200.png"/><Relationship Id="rId9" Type="http://schemas.openxmlformats.org/officeDocument/2006/relationships/image" Target="../media/image19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05.png"/><Relationship Id="rId5" Type="http://schemas.openxmlformats.org/officeDocument/2006/relationships/image" Target="../media/image19.png"/><Relationship Id="rId10" Type="http://schemas.openxmlformats.org/officeDocument/2006/relationships/image" Target="../media/image204.png"/><Relationship Id="rId4" Type="http://schemas.openxmlformats.org/officeDocument/2006/relationships/image" Target="../media/image194.png"/><Relationship Id="rId9" Type="http://schemas.openxmlformats.org/officeDocument/2006/relationships/image" Target="../media/image2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2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07.png"/><Relationship Id="rId5" Type="http://schemas.openxmlformats.org/officeDocument/2006/relationships/image" Target="../media/image19.png"/><Relationship Id="rId10" Type="http://schemas.openxmlformats.org/officeDocument/2006/relationships/image" Target="../media/image47.png"/><Relationship Id="rId4" Type="http://schemas.openxmlformats.org/officeDocument/2006/relationships/image" Target="../media/image194.png"/><Relationship Id="rId9" Type="http://schemas.openxmlformats.org/officeDocument/2006/relationships/image" Target="../media/image4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94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12.png"/><Relationship Id="rId5" Type="http://schemas.openxmlformats.org/officeDocument/2006/relationships/image" Target="../media/image19.png"/><Relationship Id="rId10" Type="http://schemas.openxmlformats.org/officeDocument/2006/relationships/image" Target="../media/image211.png"/><Relationship Id="rId4" Type="http://schemas.openxmlformats.org/officeDocument/2006/relationships/image" Target="../media/image194.png"/><Relationship Id="rId9" Type="http://schemas.openxmlformats.org/officeDocument/2006/relationships/image" Target="../media/image21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94.png"/><Relationship Id="rId9" Type="http://schemas.openxmlformats.org/officeDocument/2006/relationships/image" Target="../media/image214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4.png"/><Relationship Id="rId10" Type="http://schemas.openxmlformats.org/officeDocument/2006/relationships/image" Target="../media/image216.png"/><Relationship Id="rId4" Type="http://schemas.openxmlformats.org/officeDocument/2006/relationships/image" Target="../media/image3.png"/><Relationship Id="rId9" Type="http://schemas.openxmlformats.org/officeDocument/2006/relationships/image" Target="../media/image21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9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0.png"/><Relationship Id="rId4" Type="http://schemas.openxmlformats.org/officeDocument/2006/relationships/image" Target="../media/image194.png"/><Relationship Id="rId9" Type="http://schemas.openxmlformats.org/officeDocument/2006/relationships/image" Target="../media/image21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24.png"/><Relationship Id="rId5" Type="http://schemas.openxmlformats.org/officeDocument/2006/relationships/image" Target="../media/image19.png"/><Relationship Id="rId10" Type="http://schemas.openxmlformats.org/officeDocument/2006/relationships/image" Target="../media/image223.png"/><Relationship Id="rId4" Type="http://schemas.openxmlformats.org/officeDocument/2006/relationships/image" Target="../media/image194.png"/><Relationship Id="rId9" Type="http://schemas.openxmlformats.org/officeDocument/2006/relationships/image" Target="../media/image2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3.png"/><Relationship Id="rId21" Type="http://schemas.openxmlformats.org/officeDocument/2006/relationships/image" Target="../media/image66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20.png"/><Relationship Id="rId19" Type="http://schemas.openxmlformats.org/officeDocument/2006/relationships/image" Target="../media/image64.png"/><Relationship Id="rId4" Type="http://schemas.openxmlformats.org/officeDocument/2006/relationships/image" Target="../media/image51.png"/><Relationship Id="rId9" Type="http://schemas.openxmlformats.org/officeDocument/2006/relationships/image" Target="../media/image19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4.png"/><Relationship Id="rId10" Type="http://schemas.openxmlformats.org/officeDocument/2006/relationships/image" Target="../media/image226.png"/><Relationship Id="rId4" Type="http://schemas.openxmlformats.org/officeDocument/2006/relationships/image" Target="../media/image3.png"/><Relationship Id="rId9" Type="http://schemas.openxmlformats.org/officeDocument/2006/relationships/image" Target="../media/image22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9.png"/><Relationship Id="rId4" Type="http://schemas.openxmlformats.org/officeDocument/2006/relationships/image" Target="../media/image194.png"/><Relationship Id="rId9" Type="http://schemas.openxmlformats.org/officeDocument/2006/relationships/image" Target="../media/image22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9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9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9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7.png"/><Relationship Id="rId4" Type="http://schemas.openxmlformats.org/officeDocument/2006/relationships/image" Target="../media/image85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8.png"/><Relationship Id="rId4" Type="http://schemas.openxmlformats.org/officeDocument/2006/relationships/image" Target="../media/image8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72.png"/><Relationship Id="rId4" Type="http://schemas.openxmlformats.org/officeDocument/2006/relationships/image" Target="../media/image3.png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1.png"/><Relationship Id="rId5" Type="http://schemas.openxmlformats.org/officeDocument/2006/relationships/image" Target="../media/image43.png"/><Relationship Id="rId10" Type="http://schemas.openxmlformats.org/officeDocument/2006/relationships/image" Target="../media/image17.png"/><Relationship Id="rId4" Type="http://schemas.openxmlformats.org/officeDocument/2006/relationships/image" Target="../media/image80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6.png"/><Relationship Id="rId5" Type="http://schemas.openxmlformats.org/officeDocument/2006/relationships/image" Target="../media/image43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90.png"/><Relationship Id="rId5" Type="http://schemas.openxmlformats.org/officeDocument/2006/relationships/image" Target="../media/image19.png"/><Relationship Id="rId10" Type="http://schemas.openxmlformats.org/officeDocument/2006/relationships/image" Target="../media/image89.png"/><Relationship Id="rId4" Type="http://schemas.openxmlformats.org/officeDocument/2006/relationships/image" Target="../media/image43.png"/><Relationship Id="rId9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7.png"/><Relationship Id="rId5" Type="http://schemas.openxmlformats.org/officeDocument/2006/relationships/image" Target="../media/image43.png"/><Relationship Id="rId10" Type="http://schemas.openxmlformats.org/officeDocument/2006/relationships/image" Target="../media/image96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43.png"/><Relationship Id="rId10" Type="http://schemas.openxmlformats.org/officeDocument/2006/relationships/image" Target="../media/image100.jpg"/><Relationship Id="rId4" Type="http://schemas.openxmlformats.org/officeDocument/2006/relationships/image" Target="../media/image3.png"/><Relationship Id="rId9" Type="http://schemas.openxmlformats.org/officeDocument/2006/relationships/image" Target="../media/image9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02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61.png"/><Relationship Id="rId12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09.png"/><Relationship Id="rId5" Type="http://schemas.openxmlformats.org/officeDocument/2006/relationships/image" Target="../media/image19.png"/><Relationship Id="rId10" Type="http://schemas.openxmlformats.org/officeDocument/2006/relationships/image" Target="../media/image108.png"/><Relationship Id="rId4" Type="http://schemas.openxmlformats.org/officeDocument/2006/relationships/image" Target="../media/image43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0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105.png"/><Relationship Id="rId9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4.png"/><Relationship Id="rId5" Type="http://schemas.openxmlformats.org/officeDocument/2006/relationships/image" Target="../media/image43.png"/><Relationship Id="rId10" Type="http://schemas.openxmlformats.org/officeDocument/2006/relationships/image" Target="../media/image113.png"/><Relationship Id="rId4" Type="http://schemas.openxmlformats.org/officeDocument/2006/relationships/image" Target="../media/image105.png"/><Relationship Id="rId9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6.png"/><Relationship Id="rId5" Type="http://schemas.openxmlformats.org/officeDocument/2006/relationships/image" Target="../media/image43.png"/><Relationship Id="rId10" Type="http://schemas.openxmlformats.org/officeDocument/2006/relationships/image" Target="../media/image115.png"/><Relationship Id="rId4" Type="http://schemas.openxmlformats.org/officeDocument/2006/relationships/image" Target="../media/image105.png"/><Relationship Id="rId9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9.png"/><Relationship Id="rId5" Type="http://schemas.openxmlformats.org/officeDocument/2006/relationships/image" Target="../media/image43.png"/><Relationship Id="rId10" Type="http://schemas.openxmlformats.org/officeDocument/2006/relationships/image" Target="../media/image118.png"/><Relationship Id="rId4" Type="http://schemas.openxmlformats.org/officeDocument/2006/relationships/image" Target="../media/image105.png"/><Relationship Id="rId9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0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105.png"/><Relationship Id="rId9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22.png"/><Relationship Id="rId5" Type="http://schemas.openxmlformats.org/officeDocument/2006/relationships/image" Target="../media/image43.png"/><Relationship Id="rId10" Type="http://schemas.openxmlformats.org/officeDocument/2006/relationships/image" Target="../media/image121.png"/><Relationship Id="rId4" Type="http://schemas.openxmlformats.org/officeDocument/2006/relationships/image" Target="../media/image105.png"/><Relationship Id="rId9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0.png"/><Relationship Id="rId5" Type="http://schemas.openxmlformats.org/officeDocument/2006/relationships/image" Target="../media/image43.png"/><Relationship Id="rId10" Type="http://schemas.openxmlformats.org/officeDocument/2006/relationships/image" Target="../media/image124.png"/><Relationship Id="rId4" Type="http://schemas.openxmlformats.org/officeDocument/2006/relationships/image" Target="../media/image105.png"/><Relationship Id="rId9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105.png"/><Relationship Id="rId9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25.png"/><Relationship Id="rId4" Type="http://schemas.openxmlformats.org/officeDocument/2006/relationships/image" Target="../media/image105.png"/><Relationship Id="rId9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27.png"/><Relationship Id="rId5" Type="http://schemas.openxmlformats.org/officeDocument/2006/relationships/image" Target="../media/image43.png"/><Relationship Id="rId10" Type="http://schemas.openxmlformats.org/officeDocument/2006/relationships/image" Target="../media/image126.png"/><Relationship Id="rId4" Type="http://schemas.openxmlformats.org/officeDocument/2006/relationships/image" Target="../media/image105.png"/><Relationship Id="rId9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0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105.png"/><Relationship Id="rId9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29.png"/><Relationship Id="rId5" Type="http://schemas.openxmlformats.org/officeDocument/2006/relationships/image" Target="../media/image43.png"/><Relationship Id="rId10" Type="http://schemas.openxmlformats.org/officeDocument/2006/relationships/image" Target="../media/image128.png"/><Relationship Id="rId4" Type="http://schemas.openxmlformats.org/officeDocument/2006/relationships/image" Target="../media/image105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9.png"/><Relationship Id="rId5" Type="http://schemas.openxmlformats.org/officeDocument/2006/relationships/image" Target="../media/image29.png"/><Relationship Id="rId10" Type="http://schemas.openxmlformats.org/officeDocument/2006/relationships/image" Target="../media/image18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0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105.png"/><Relationship Id="rId9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2.png"/><Relationship Id="rId5" Type="http://schemas.openxmlformats.org/officeDocument/2006/relationships/image" Target="../media/image43.png"/><Relationship Id="rId10" Type="http://schemas.openxmlformats.org/officeDocument/2006/relationships/image" Target="../media/image131.png"/><Relationship Id="rId4" Type="http://schemas.openxmlformats.org/officeDocument/2006/relationships/image" Target="../media/image105.png"/><Relationship Id="rId9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0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105.png"/><Relationship Id="rId9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4.png"/><Relationship Id="rId5" Type="http://schemas.openxmlformats.org/officeDocument/2006/relationships/image" Target="../media/image43.png"/><Relationship Id="rId10" Type="http://schemas.openxmlformats.org/officeDocument/2006/relationships/image" Target="../media/image85.png"/><Relationship Id="rId4" Type="http://schemas.openxmlformats.org/officeDocument/2006/relationships/image" Target="../media/image105.png"/><Relationship Id="rId9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105.png"/><Relationship Id="rId9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37.png"/><Relationship Id="rId4" Type="http://schemas.openxmlformats.org/officeDocument/2006/relationships/image" Target="../media/image105.png"/><Relationship Id="rId9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9.png"/><Relationship Id="rId5" Type="http://schemas.openxmlformats.org/officeDocument/2006/relationships/image" Target="../media/image43.png"/><Relationship Id="rId10" Type="http://schemas.openxmlformats.org/officeDocument/2006/relationships/image" Target="../media/image138.png"/><Relationship Id="rId4" Type="http://schemas.openxmlformats.org/officeDocument/2006/relationships/image" Target="../media/image105.png"/><Relationship Id="rId9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5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10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42.png"/><Relationship Id="rId5" Type="http://schemas.openxmlformats.org/officeDocument/2006/relationships/image" Target="../media/image43.png"/><Relationship Id="rId10" Type="http://schemas.openxmlformats.org/officeDocument/2006/relationships/image" Target="../media/image141.png"/><Relationship Id="rId4" Type="http://schemas.openxmlformats.org/officeDocument/2006/relationships/image" Target="../media/image105.png"/><Relationship Id="rId9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105.png"/><Relationship Id="rId9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44.png"/><Relationship Id="rId5" Type="http://schemas.openxmlformats.org/officeDocument/2006/relationships/image" Target="../media/image43.png"/><Relationship Id="rId10" Type="http://schemas.openxmlformats.org/officeDocument/2006/relationships/image" Target="../media/image143.png"/><Relationship Id="rId4" Type="http://schemas.openxmlformats.org/officeDocument/2006/relationships/image" Target="../media/image105.png"/><Relationship Id="rId9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1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105.png"/><Relationship Id="rId9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1.png"/><Relationship Id="rId5" Type="http://schemas.openxmlformats.org/officeDocument/2006/relationships/image" Target="../media/image43.png"/><Relationship Id="rId10" Type="http://schemas.openxmlformats.org/officeDocument/2006/relationships/image" Target="../media/image146.png"/><Relationship Id="rId4" Type="http://schemas.openxmlformats.org/officeDocument/2006/relationships/image" Target="../media/image105.png"/><Relationship Id="rId9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0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105.png"/><Relationship Id="rId9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14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49.png"/><Relationship Id="rId5" Type="http://schemas.openxmlformats.org/officeDocument/2006/relationships/image" Target="../media/image43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4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53.png"/><Relationship Id="rId5" Type="http://schemas.openxmlformats.org/officeDocument/2006/relationships/image" Target="../media/image43.png"/><Relationship Id="rId10" Type="http://schemas.openxmlformats.org/officeDocument/2006/relationships/image" Target="../media/image152.png"/><Relationship Id="rId4" Type="http://schemas.openxmlformats.org/officeDocument/2006/relationships/image" Target="../media/image105.png"/><Relationship Id="rId9" Type="http://schemas.openxmlformats.org/officeDocument/2006/relationships/image" Target="../media/image15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0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105.png"/><Relationship Id="rId9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0.png"/><Relationship Id="rId5" Type="http://schemas.openxmlformats.org/officeDocument/2006/relationships/image" Target="../media/image18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55.png"/><Relationship Id="rId4" Type="http://schemas.openxmlformats.org/officeDocument/2006/relationships/image" Target="../media/image3.png"/><Relationship Id="rId9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57.png"/><Relationship Id="rId4" Type="http://schemas.openxmlformats.org/officeDocument/2006/relationships/image" Target="../media/image3.png"/><Relationship Id="rId9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60.png"/><Relationship Id="rId5" Type="http://schemas.openxmlformats.org/officeDocument/2006/relationships/image" Target="../media/image43.png"/><Relationship Id="rId10" Type="http://schemas.openxmlformats.org/officeDocument/2006/relationships/image" Target="../media/image159.png"/><Relationship Id="rId4" Type="http://schemas.openxmlformats.org/officeDocument/2006/relationships/image" Target="../media/image3.png"/><Relationship Id="rId9" Type="http://schemas.openxmlformats.org/officeDocument/2006/relationships/image" Target="../media/image15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16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64.png"/><Relationship Id="rId5" Type="http://schemas.openxmlformats.org/officeDocument/2006/relationships/image" Target="../media/image43.png"/><Relationship Id="rId10" Type="http://schemas.openxmlformats.org/officeDocument/2006/relationships/image" Target="../media/image163.png"/><Relationship Id="rId4" Type="http://schemas.openxmlformats.org/officeDocument/2006/relationships/image" Target="../media/image3.png"/><Relationship Id="rId9" Type="http://schemas.openxmlformats.org/officeDocument/2006/relationships/image" Target="../media/image16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66.png"/><Relationship Id="rId4" Type="http://schemas.openxmlformats.org/officeDocument/2006/relationships/image" Target="../media/image3.png"/><Relationship Id="rId9" Type="http://schemas.openxmlformats.org/officeDocument/2006/relationships/image" Target="../media/image16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6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70.png"/><Relationship Id="rId4" Type="http://schemas.openxmlformats.org/officeDocument/2006/relationships/image" Target="../media/image3.png"/><Relationship Id="rId9" Type="http://schemas.openxmlformats.org/officeDocument/2006/relationships/image" Target="../media/image16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72.png"/><Relationship Id="rId4" Type="http://schemas.openxmlformats.org/officeDocument/2006/relationships/image" Target="../media/image3.png"/><Relationship Id="rId9" Type="http://schemas.openxmlformats.org/officeDocument/2006/relationships/image" Target="../media/image171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74.png"/><Relationship Id="rId4" Type="http://schemas.openxmlformats.org/officeDocument/2006/relationships/image" Target="../media/image3.png"/><Relationship Id="rId9" Type="http://schemas.openxmlformats.org/officeDocument/2006/relationships/image" Target="../media/image17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77.png"/><Relationship Id="rId5" Type="http://schemas.openxmlformats.org/officeDocument/2006/relationships/image" Target="../media/image43.png"/><Relationship Id="rId10" Type="http://schemas.openxmlformats.org/officeDocument/2006/relationships/image" Target="../media/image176.png"/><Relationship Id="rId4" Type="http://schemas.openxmlformats.org/officeDocument/2006/relationships/image" Target="../media/image3.png"/><Relationship Id="rId9" Type="http://schemas.openxmlformats.org/officeDocument/2006/relationships/image" Target="../media/image17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80.png"/><Relationship Id="rId4" Type="http://schemas.openxmlformats.org/officeDocument/2006/relationships/image" Target="../media/image3.png"/><Relationship Id="rId9" Type="http://schemas.openxmlformats.org/officeDocument/2006/relationships/image" Target="../media/image17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18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1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84.png"/><Relationship Id="rId5" Type="http://schemas.openxmlformats.org/officeDocument/2006/relationships/image" Target="../media/image43.png"/><Relationship Id="rId10" Type="http://schemas.openxmlformats.org/officeDocument/2006/relationships/image" Target="../media/image183.png"/><Relationship Id="rId4" Type="http://schemas.openxmlformats.org/officeDocument/2006/relationships/image" Target="../media/image3.png"/><Relationship Id="rId9" Type="http://schemas.openxmlformats.org/officeDocument/2006/relationships/image" Target="../media/image18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87.png"/><Relationship Id="rId4" Type="http://schemas.openxmlformats.org/officeDocument/2006/relationships/image" Target="../media/image3.png"/><Relationship Id="rId9" Type="http://schemas.openxmlformats.org/officeDocument/2006/relationships/image" Target="../media/image18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18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8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19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38500" y="5067300"/>
            <a:ext cx="118110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600" b="0" i="0" u="none" strike="noStrike" spc="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생산성도구</a:t>
            </a:r>
            <a:r>
              <a:rPr lang="en-US" sz="9600" b="0" i="0" u="none" strike="noStrike" spc="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9600" b="0" i="0" u="none" strike="noStrike" spc="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활용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03800" y="3492500"/>
            <a:ext cx="82677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효</a:t>
            </a:r>
            <a:r>
              <a:rPr lang="ko-KR" altLang="en-US" sz="9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율</a:t>
            </a:r>
            <a:r>
              <a:rPr lang="ko-KR" sz="9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적인</a:t>
            </a:r>
            <a:r>
              <a:rPr lang="en-US" sz="9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9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버전과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관리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이해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3175000"/>
            <a:ext cx="6438900" cy="205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3454400"/>
            <a:ext cx="2667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3543300"/>
            <a:ext cx="266700" cy="215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06600" y="37846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관리란</a:t>
            </a:r>
            <a:endParaRPr lang="ko-KR" sz="2800" b="0" i="0" u="none" strike="noStrik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78000" y="5651500"/>
            <a:ext cx="6210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유의미한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변화를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쌓아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올리며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소프트웨어를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만들어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나가는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과정이라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있다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1900" y="3111500"/>
            <a:ext cx="7810500" cy="5486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390900"/>
            <a:ext cx="1905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4700" y="3390900"/>
            <a:ext cx="190500" cy="190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9448800" y="3225800"/>
            <a:ext cx="6604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대표적인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관리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시스템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200" y="5575300"/>
            <a:ext cx="70485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0200" y="6858000"/>
            <a:ext cx="7048500" cy="381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9100" y="4813300"/>
            <a:ext cx="317500" cy="2794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715500" y="47498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CVS(Current Version System)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9100" y="6096000"/>
            <a:ext cx="317500" cy="279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715500" y="60325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SVN(Subversion)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9100" y="7378700"/>
            <a:ext cx="317500" cy="279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9715500" y="73152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: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리누스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토발즈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(Linus Torvalds)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0B5A81C-0CDA-D5EC-7277-790ADC95AD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6865954"/>
            <a:ext cx="6381750" cy="173194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4254500"/>
            <a:ext cx="643890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45339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600" y="46228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160000" y="4864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생성형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AI</a:t>
            </a:r>
            <a:r>
              <a:rPr lang="ko-KR" sz="28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란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31400" y="6858000"/>
            <a:ext cx="6210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그림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음악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영상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등의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콘텐츠들의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패턴을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학습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추천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결과로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새로운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콘텐츠를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만들어내는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인공지능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기술이다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" y="3124200"/>
            <a:ext cx="5715000" cy="571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생성형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AI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46400"/>
            <a:ext cx="3949700" cy="6172200"/>
          </a:xfrm>
          <a:prstGeom prst="rect">
            <a:avLst/>
          </a:prstGeom>
        </p:spPr>
      </p:pic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028390"/>
              </p:ext>
            </p:extLst>
          </p:nvPr>
        </p:nvGraphicFramePr>
        <p:xfrm>
          <a:off x="5321300" y="2946400"/>
          <a:ext cx="11823700" cy="6197600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8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종류</a:t>
                      </a:r>
                      <a:endParaRPr lang="en-US" sz="110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rgbClr val="FFFFFF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설명</a:t>
                      </a:r>
                      <a:endParaRPr lang="en-US" sz="1100" dirty="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chatGPT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Generative Pretrained Transformer  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OpenAI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사에서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개발한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인공지능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채팅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서비스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Gemini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구글개발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이용자의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목소리나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이용자가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제시하는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사진과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영상을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이해하고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필요한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답을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제공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character.ai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역사적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인물이나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영화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등장인물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등을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만들어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대화할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있는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AI </a:t>
                      </a:r>
                      <a:r>
                        <a:rPr lang="ko-KR" sz="17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챗봇으로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미국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젊은층에서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인기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liner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역사적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인물이나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영화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등장인물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등을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만들어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대화할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있는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AI </a:t>
                      </a:r>
                      <a:r>
                        <a:rPr lang="ko-KR" sz="17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챗봇으로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미국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젊은층에서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인기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claude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아마존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구글이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투자한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앤스러픽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개발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Midjourney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이미지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생성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AI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생성형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AI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종류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AI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도구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2984500"/>
            <a:ext cx="431800" cy="431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20900" y="2933700"/>
            <a:ext cx="3962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2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유용한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AI</a:t>
            </a:r>
            <a:r>
              <a:rPr lang="ko-KR" sz="32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도구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모음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3959CACD-050D-58D8-3D97-237A65004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53866"/>
              </p:ext>
            </p:extLst>
          </p:nvPr>
        </p:nvGraphicFramePr>
        <p:xfrm>
          <a:off x="1625600" y="3765551"/>
          <a:ext cx="15036800" cy="5638797"/>
        </p:xfrm>
        <a:graphic>
          <a:graphicData uri="http://schemas.openxmlformats.org/drawingml/2006/table">
            <a:tbl>
              <a:tblPr/>
              <a:tblGrid>
                <a:gridCol w="389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4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653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PPT 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생성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Gamma – AI</a:t>
                      </a:r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를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활용한 </a:t>
                      </a:r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프로젠테이션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제작 도구</a:t>
                      </a:r>
                      <a:endParaRPr lang="en-US" altLang="ko-KR" sz="1800" b="0" i="0" u="none" strike="noStrike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영상 만들기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Vidnoz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AI – AI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기반 자동 영상 생성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작곡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AI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Suno – AI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 음악을 작곡하고 생성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유튜브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/PDF/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사이트 요약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Lilys AI -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유튜브 영상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PDF,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웹사이트 내용을 빠르게 요약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논문 검색 및 요약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Typeset –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논문 검색 후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PDF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다운로드 및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릴스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스타일 요약 제공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이미지 생성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Leonardo AI –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고품질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AI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이미지 생성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동영상 생성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Invideo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AI – 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텍슽츠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기반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AI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영상 제작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387485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검색 기반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AI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Perplexity AI – AI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기반 검색 및 답변 생성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345335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도표 생성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Napkin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AI – AI</a:t>
                      </a:r>
                      <a:r>
                        <a:rPr lang="ko-KR" altLang="en-US" sz="1800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를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활용한 자동 도표 생성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066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7800" y="3810000"/>
            <a:ext cx="1905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2806700"/>
            <a:ext cx="16002000" cy="6616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299200" y="29210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개발자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직군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AI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도구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개요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 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4546600"/>
            <a:ext cx="152400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5499100"/>
            <a:ext cx="152400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" y="6438900"/>
            <a:ext cx="15240000" cy="38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" y="6794500"/>
            <a:ext cx="317500" cy="279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324100" y="67310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품질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개선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: AI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기반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분석을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통해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최적화된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작성할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있다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" y="3949700"/>
            <a:ext cx="3175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324100" y="38862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개발자가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효율적으로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작업할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있도록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돕는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소프트웨어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및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기술이다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" y="4902200"/>
            <a:ext cx="317500" cy="279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324100" y="48387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자동완성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디버깅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최적화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문서화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등에서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활용된다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" y="5854700"/>
            <a:ext cx="317500" cy="279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324100" y="57785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개발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속도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향상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반복적인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코딩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작업을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줄여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생산성을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높인다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7391400"/>
            <a:ext cx="15240000" cy="381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7747000"/>
            <a:ext cx="317500" cy="279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311400" y="76835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학습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및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지원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: AI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문법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및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라이브러리를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추천하여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학습을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돕는다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6700" y="8343900"/>
            <a:ext cx="15240000" cy="38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8699500"/>
            <a:ext cx="317500" cy="2794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298700" y="86233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협업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강화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리뷰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및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문서화를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자동화하여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협업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환경을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개선한다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33" name="TextBox 33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AI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도구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86905"/>
              </p:ext>
            </p:extLst>
          </p:nvPr>
        </p:nvGraphicFramePr>
        <p:xfrm>
          <a:off x="1143000" y="3797300"/>
          <a:ext cx="16002000" cy="5105400"/>
        </p:xfrm>
        <a:graphic>
          <a:graphicData uri="http://schemas.openxmlformats.org/drawingml/2006/table">
            <a:tbl>
              <a:tblPr/>
              <a:tblGrid>
                <a:gridCol w="505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도구명</a:t>
                      </a:r>
                      <a:endParaRPr lang="en-US" sz="110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기능</a:t>
                      </a:r>
                      <a:endParaRPr lang="en-US" sz="110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GitHub Copilot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</a:t>
                      </a: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자동완성</a:t>
                      </a: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코드생성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ChatGPT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코드설명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디버깅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지원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,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학습도우미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Tabnine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AI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자동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완성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Codeium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무료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AI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코드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도우미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00" y="2984500"/>
            <a:ext cx="431800" cy="431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20900" y="2933700"/>
            <a:ext cx="3962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2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주요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AI</a:t>
            </a:r>
            <a:r>
              <a:rPr lang="ko-KR" sz="32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도구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AI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도구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AI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도구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600" y="2806700"/>
            <a:ext cx="16002000" cy="6616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299200" y="29210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활용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사례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4381500"/>
            <a:ext cx="152400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5194300"/>
            <a:ext cx="152400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6019800"/>
            <a:ext cx="15240000" cy="38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6311900"/>
            <a:ext cx="317500" cy="279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374900" y="62484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코드분석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및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리뷰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스타일개선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성능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최적화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방안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제안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3848100"/>
            <a:ext cx="317500" cy="279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374900" y="37846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자동생성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간단한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함수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복잡한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알고리즘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특정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프레임워크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기반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템플릿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지원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4673600"/>
            <a:ext cx="317500" cy="279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374900" y="45974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디버깅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지원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오류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감지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해결방법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제안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오류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메시지를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입력하면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해결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방법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추천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5499100"/>
            <a:ext cx="317500" cy="279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374900" y="54229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리팩토링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품질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향상을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위한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개선안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제안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중복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제거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및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모듈화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지원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6845300"/>
            <a:ext cx="15240000" cy="38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7137400"/>
            <a:ext cx="317500" cy="279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374900" y="70612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디자인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패턴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적용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7658100"/>
            <a:ext cx="15240000" cy="381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7950200"/>
            <a:ext cx="317500" cy="279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374900" y="78867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개발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문서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자동화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8483600"/>
            <a:ext cx="15240000" cy="381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9900" y="8775700"/>
            <a:ext cx="317500" cy="2794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2374900" y="86995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DB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설계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지원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111500"/>
            <a:ext cx="7810500" cy="5537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0" y="3390900"/>
            <a:ext cx="190500" cy="19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3390900"/>
            <a:ext cx="190500" cy="190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52600" y="3225800"/>
            <a:ext cx="6604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AI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도구의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한계점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5041900"/>
            <a:ext cx="70485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6159500"/>
            <a:ext cx="70485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7277100"/>
            <a:ext cx="7048500" cy="38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7721600"/>
            <a:ext cx="317500" cy="279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19300" y="76454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프롬프트의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의존성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입력된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요청의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품질에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따라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결과가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달라짐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4368800"/>
            <a:ext cx="317500" cy="279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019300" y="43053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정확성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문제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: AI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생성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항상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정확한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것은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아님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5486400"/>
            <a:ext cx="317500" cy="279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019300" y="54229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보안위험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학습된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데이터에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따라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보안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취약점이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포함될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가능성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6591300"/>
            <a:ext cx="317500" cy="279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019300" y="65278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창의적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문제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해결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부족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기존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패턴에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기반한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생성가능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0" y="3111500"/>
            <a:ext cx="7810500" cy="5537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1700" y="3390900"/>
            <a:ext cx="190500" cy="190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0" y="3390900"/>
            <a:ext cx="190500" cy="1905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944100" y="3225800"/>
            <a:ext cx="6604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AI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도구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u="none" strike="noStrike" dirty="0" err="1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활용시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고려사항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500" y="5041900"/>
            <a:ext cx="7048500" cy="38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6159500"/>
            <a:ext cx="7048500" cy="38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5500" y="7277100"/>
            <a:ext cx="7048500" cy="381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1700" y="7721600"/>
            <a:ext cx="317500" cy="2794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0210800" y="76454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개발자는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본인이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작성한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책임을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져야함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Regular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1700" y="4368800"/>
            <a:ext cx="317500" cy="2794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210800" y="43053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AI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제공하는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정확성을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검토해야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함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1700" y="5486400"/>
            <a:ext cx="317500" cy="279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0210800" y="54229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보안이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중요한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프로젝트에서는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사용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추가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점검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필요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1700" y="6591300"/>
            <a:ext cx="317500" cy="2794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0210800" y="65278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AI</a:t>
            </a:r>
            <a:r>
              <a:rPr lang="ko-KR" sz="220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맹신하지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말고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개발자의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판단이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항상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중요함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49" name="TextBox 49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AI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도구의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한계와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고려사항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0" y="3644900"/>
            <a:ext cx="6997700" cy="46609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700" y="4254500"/>
            <a:ext cx="64389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4533900"/>
            <a:ext cx="2667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8600" y="4622800"/>
            <a:ext cx="266700" cy="215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60000" y="4864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프롬프트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8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엔지니어링이란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06000" y="6858000"/>
            <a:ext cx="6210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AI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모델과의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상호작용을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최적화하기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위해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프롬프트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질문이나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명령어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20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설계하는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기술이다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7400" y="7975600"/>
            <a:ext cx="70993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Light" panose="02000403000000020004" pitchFamily="2" charset="-127"/>
                <a:ea typeface="Pretendard Regular"/>
              </a:rPr>
              <a:t>프롬프트</a:t>
            </a:r>
            <a:r>
              <a:rPr lang="en-US" sz="2000" b="0" i="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Regular"/>
              </a:rPr>
              <a:t> </a:t>
            </a:r>
            <a:r>
              <a:rPr lang="ko-KR" sz="20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Light" panose="02000403000000020004" pitchFamily="2" charset="-127"/>
                <a:ea typeface="Pretendard Regular"/>
              </a:rPr>
              <a:t>엔지니어링</a:t>
            </a:r>
            <a:r>
              <a:rPr lang="en-US" sz="2000" b="0" i="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Regular"/>
              </a:rPr>
              <a:t> </a:t>
            </a:r>
            <a:r>
              <a:rPr lang="ko-KR" sz="20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Light" panose="02000403000000020004" pitchFamily="2" charset="-127"/>
                <a:ea typeface="Pretendard Regular"/>
              </a:rPr>
              <a:t>가이드</a:t>
            </a:r>
            <a:r>
              <a:rPr lang="en-US" sz="2000" b="0" i="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Regular"/>
              </a:rPr>
              <a:t> https://</a:t>
            </a:r>
            <a:r>
              <a:rPr lang="en-US" sz="2000" b="0" i="0" u="none" strike="noStrik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etendard Regular"/>
              </a:rPr>
              <a:t>www.promptingguide.ai</a:t>
            </a:r>
            <a:r>
              <a:rPr lang="en-US" sz="2000" b="0" i="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Regular"/>
              </a:rPr>
              <a:t>/</a:t>
            </a:r>
            <a:r>
              <a:rPr lang="en-US" sz="2000" b="0" i="0" u="none" strike="noStrik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retendard Regular"/>
              </a:rPr>
              <a:t>kr</a:t>
            </a:r>
            <a:endParaRPr lang="en-US" sz="2000" b="0" i="0" u="none" strike="noStrike" dirty="0">
              <a:solidFill>
                <a:schemeClr val="tx2">
                  <a:lumMod val="60000"/>
                  <a:lumOff val="40000"/>
                </a:schemeClr>
              </a:solidFill>
              <a:latin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프롬프트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엔지니어링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프롬프트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엔지니어링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98600" y="2832100"/>
            <a:ext cx="5778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효과적인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프롬프트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작성법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8000"/>
          </a:blip>
          <a:stretch>
            <a:fillRect/>
          </a:stretch>
        </p:blipFill>
        <p:spPr>
          <a:xfrm>
            <a:off x="1768314" y="4076700"/>
            <a:ext cx="14817886" cy="2044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0" y="4343400"/>
            <a:ext cx="8026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명확하고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구체적인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질문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6000" y="5054600"/>
            <a:ext cx="800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AI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모델이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이해하기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쉽도록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명확하고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구체적인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질문을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작성한다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 </a:t>
            </a:r>
          </a:p>
          <a:p>
            <a:pPr lvl="0" algn="l">
              <a:lnSpc>
                <a:spcPct val="139440"/>
              </a:lnSpc>
            </a:pP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예를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들어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, "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날씨가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어떤가요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?"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보다는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"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오늘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서울의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날씨는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어떤가요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?"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가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좋다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8000"/>
          </a:blip>
          <a:stretch>
            <a:fillRect/>
          </a:stretch>
        </p:blipFill>
        <p:spPr>
          <a:xfrm>
            <a:off x="1768314" y="6654800"/>
            <a:ext cx="14779786" cy="2044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286000" y="6985000"/>
            <a:ext cx="8026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컨텍스트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제공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6000" y="7696200"/>
            <a:ext cx="800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질문에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필요한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배경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정보를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제공하여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AI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모델이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정확한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응답을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할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수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있도록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한다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 </a:t>
            </a:r>
          </a:p>
          <a:p>
            <a:pPr lvl="0" algn="l">
              <a:lnSpc>
                <a:spcPct val="139440"/>
              </a:lnSpc>
            </a:pP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예를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들어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코드를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개선해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주세요</a:t>
            </a:r>
            <a:r>
              <a:rPr lang="en-US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＂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보다는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＂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Java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코드를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최적화해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주세요</a:t>
            </a:r>
            <a:r>
              <a:rPr lang="en-US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＂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가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효과적이다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프롬프트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엔지니어링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98600" y="2832100"/>
            <a:ext cx="5778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효과적인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프롬프트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작성법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8000"/>
          </a:blip>
          <a:stretch>
            <a:fillRect/>
          </a:stretch>
        </p:blipFill>
        <p:spPr>
          <a:xfrm>
            <a:off x="1768314" y="3530600"/>
            <a:ext cx="14817886" cy="1854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0" y="3695377"/>
            <a:ext cx="8026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예시</a:t>
            </a:r>
            <a:r>
              <a:rPr 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86000" y="4444677"/>
            <a:ext cx="800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원하는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응답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형식을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예시로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제공하여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AI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모델이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정확하게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응답할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수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있도록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한다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b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</a:b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예를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들어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, ＂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문장을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번역해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주세요</a:t>
            </a:r>
            <a:r>
              <a:rPr lang="en-US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＂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보다는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“ ‘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안녕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’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을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영어로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번역해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주세요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: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가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좋다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B435367A-3FB1-F8BD-6782-F8F7F9F5FBE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"/>
          </a:blip>
          <a:stretch>
            <a:fillRect/>
          </a:stretch>
        </p:blipFill>
        <p:spPr>
          <a:xfrm>
            <a:off x="1768314" y="5460139"/>
            <a:ext cx="14817886" cy="1854200"/>
          </a:xfrm>
          <a:prstGeom prst="rect">
            <a:avLst/>
          </a:prstGeom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7E3AD489-D87B-1123-792D-AEA35BF8FA8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000"/>
          </a:blip>
          <a:stretch>
            <a:fillRect/>
          </a:stretch>
        </p:blipFill>
        <p:spPr>
          <a:xfrm>
            <a:off x="1768314" y="7389678"/>
            <a:ext cx="14817886" cy="1854200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CBCEE4B1-0AA5-8F01-5DFF-C271EA8A7026}"/>
              </a:ext>
            </a:extLst>
          </p:cNvPr>
          <p:cNvSpPr txBox="1"/>
          <p:nvPr/>
        </p:nvSpPr>
        <p:spPr>
          <a:xfrm>
            <a:off x="2286000" y="5584986"/>
            <a:ext cx="14141752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단계별</a:t>
            </a:r>
            <a:r>
              <a:rPr 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지시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AA55BD4B-90CF-160F-787B-1D41BC96A8E2}"/>
              </a:ext>
            </a:extLst>
          </p:cNvPr>
          <p:cNvSpPr txBox="1"/>
          <p:nvPr/>
        </p:nvSpPr>
        <p:spPr>
          <a:xfrm>
            <a:off x="2286000" y="6334286"/>
            <a:ext cx="14097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복잡한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작업을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단계별로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나누어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지시하면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AI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모델이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쉽게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이해하고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수행할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수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있다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b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</a:b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예를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들어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, "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웹사이트를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만들어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주세요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"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보다는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"1. HTML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파일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생성해주세요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 2. CSS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파일을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추가해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주세요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 3. JavaScript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파일을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추가해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주세요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"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가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효과적이다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 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02569B55-7AFB-FBF0-55EE-61D427B52E35}"/>
              </a:ext>
            </a:extLst>
          </p:cNvPr>
          <p:cNvSpPr txBox="1"/>
          <p:nvPr/>
        </p:nvSpPr>
        <p:spPr>
          <a:xfrm>
            <a:off x="2286000" y="7572644"/>
            <a:ext cx="8026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피드백</a:t>
            </a:r>
            <a:r>
              <a:rPr 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제공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E81B926F-EDBC-5061-7F5A-B86D016D7E40}"/>
              </a:ext>
            </a:extLst>
          </p:cNvPr>
          <p:cNvSpPr txBox="1"/>
          <p:nvPr/>
        </p:nvSpPr>
        <p:spPr>
          <a:xfrm>
            <a:off x="2286000" y="8309244"/>
            <a:ext cx="8001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AI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모델의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응답에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대해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피드백을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제공하여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모델이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나은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응답을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할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수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있도록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돕는다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 </a:t>
            </a:r>
            <a:b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</a:b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예를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들어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, ＂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응답은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좋지만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더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구체적인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예시를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추가해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주세요</a:t>
            </a:r>
            <a:r>
              <a:rPr lang="en-US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＂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와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같은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피드백을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16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제공한다</a:t>
            </a:r>
            <a:r>
              <a:rPr lang="en-US" sz="1600" b="0" i="0" u="none" strike="noStrike" dirty="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203700"/>
            <a:ext cx="6172200" cy="417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3187700"/>
            <a:ext cx="1790700" cy="1003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700" y="3479800"/>
            <a:ext cx="64389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3759200"/>
            <a:ext cx="2667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8600" y="3848100"/>
            <a:ext cx="266700" cy="215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60000" y="40894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1400" y="6184900"/>
            <a:ext cx="6210300" cy="218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버전관리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백업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도와주는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소프트웨어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로컬저장소와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원격저장소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수정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내용을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추척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GUI : SourceTree, Github Desktop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CLI : GitBash , Terminal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개념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00" y="7010400"/>
            <a:ext cx="61722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0" y="3314700"/>
            <a:ext cx="6172200" cy="3543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1700" y="3835400"/>
            <a:ext cx="64389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4114800"/>
            <a:ext cx="2667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8600" y="4203700"/>
            <a:ext cx="266700" cy="215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60000" y="44450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GitHub Copilot</a:t>
            </a:r>
            <a:r>
              <a:rPr lang="ko-KR" sz="28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이란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Bold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63100" y="6184900"/>
            <a:ext cx="6959600" cy="218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OpenAI Codex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기반의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AI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도우미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자동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완성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개발자가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작성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중인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다음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줄을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예측하여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자동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완성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생성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자연어로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설명을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하면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해당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파일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함수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등을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생성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리팩토링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지원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나은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구조를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추천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2984500"/>
            <a:ext cx="431800" cy="431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20900" y="2933700"/>
            <a:ext cx="3962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2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환경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2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설정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3835400"/>
            <a:ext cx="6997700" cy="5168900"/>
          </a:xfrm>
          <a:prstGeom prst="rect">
            <a:avLst/>
          </a:prstGeom>
          <a:effectLst>
            <a:outerShdw dist="199001" dir="5400000">
              <a:srgbClr val="E6E6E6">
                <a:alpha val="100000"/>
              </a:srgbClr>
            </a:outerShdw>
          </a:effectLst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1400" y="5429251"/>
            <a:ext cx="6172200" cy="90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1400" y="6800851"/>
            <a:ext cx="6172200" cy="952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931400" y="5060951"/>
            <a:ext cx="3022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</a:rPr>
              <a:t>Extension Pack for Java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931400" y="6419851"/>
            <a:ext cx="3022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</a:rPr>
              <a:t>GitHub Copilot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42700" y="4013200"/>
            <a:ext cx="3149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u="none" strike="noStrike">
                <a:solidFill>
                  <a:srgbClr val="FFFFF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2. </a:t>
            </a:r>
            <a:r>
              <a:rPr lang="ko-KR" sz="2200" u="none" strike="noStrike">
                <a:solidFill>
                  <a:srgbClr val="FFFFF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확장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3835400"/>
            <a:ext cx="6997700" cy="5168900"/>
          </a:xfrm>
          <a:prstGeom prst="rect">
            <a:avLst/>
          </a:prstGeom>
          <a:effectLst>
            <a:outerShdw dist="199001" dir="5400000">
              <a:srgbClr val="E6E6E6">
                <a:alpha val="100000"/>
              </a:srgbClr>
            </a:outerShdw>
          </a:effectLst>
        </p:spPr>
      </p:pic>
      <p:sp>
        <p:nvSpPr>
          <p:cNvPr id="24" name="TextBox 24"/>
          <p:cNvSpPr txBox="1"/>
          <p:nvPr/>
        </p:nvSpPr>
        <p:spPr>
          <a:xfrm>
            <a:off x="3187700" y="4013200"/>
            <a:ext cx="41783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u="none" strike="noStrike" dirty="0">
                <a:solidFill>
                  <a:srgbClr val="FFFFF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1. Visual Studio Code </a:t>
            </a:r>
            <a:r>
              <a:rPr lang="ko-KR" sz="2200" u="none" strike="noStrike" dirty="0">
                <a:solidFill>
                  <a:srgbClr val="FFFFF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다운로드</a:t>
            </a:r>
            <a:r>
              <a:rPr lang="en-US" sz="2200" u="none" strike="noStrike" dirty="0">
                <a:solidFill>
                  <a:srgbClr val="FFFFF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 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1300" y="5226050"/>
            <a:ext cx="2413000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3517900"/>
            <a:ext cx="7810500" cy="4673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500" y="3797300"/>
            <a:ext cx="1905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6800" y="3797300"/>
            <a:ext cx="190500" cy="19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753600" y="3632200"/>
            <a:ext cx="6604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800" b="0" i="0" u="none" strike="noStrike" dirty="0" err="1">
                <a:solidFill>
                  <a:srgbClr val="FFFFFF"/>
                </a:solidFill>
                <a:latin typeface="Pretendard SemiBold"/>
              </a:rPr>
              <a:t>Github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SemiBold"/>
              </a:rPr>
              <a:t> copilot</a:t>
            </a:r>
            <a:r>
              <a:rPr lang="ko-KR" altLang="en-US" sz="2800" u="none" strike="noStrike" dirty="0">
                <a:solidFill>
                  <a:srgbClr val="FFFFFF"/>
                </a:solidFill>
                <a:latin typeface="Pretendard SemiBold"/>
                <a:ea typeface="Pretendard Light" panose="02000403000000020004" pitchFamily="2" charset="-127"/>
              </a:rPr>
              <a:t> </a:t>
            </a:r>
            <a:r>
              <a:rPr lang="ko-KR" sz="280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SemiBold"/>
              </a:rPr>
              <a:t>기본기능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0" y="5308600"/>
            <a:ext cx="7048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0" y="6235700"/>
            <a:ext cx="7048500" cy="38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0" y="4711700"/>
            <a:ext cx="317500" cy="279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020300" y="46482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인라인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쳇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: ctrl +</a:t>
            </a:r>
            <a:r>
              <a:rPr lang="en-US" sz="2200" b="0" i="0" u="none" strike="noStrike" spc="-100" dirty="0" err="1">
                <a:solidFill>
                  <a:srgbClr val="000000"/>
                </a:solidFill>
                <a:latin typeface="Pretendard Regular"/>
              </a:rPr>
              <a:t>i</a:t>
            </a:r>
            <a:endParaRPr lang="en-US" sz="2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200" y="5651500"/>
            <a:ext cx="317500" cy="279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020300" y="55880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챗뷰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: ctrl + alt + </a:t>
            </a:r>
            <a:r>
              <a:rPr lang="en-US" sz="2200" b="0" i="0" u="none" strike="noStrike" spc="-100" dirty="0" err="1">
                <a:solidFill>
                  <a:srgbClr val="000000"/>
                </a:solidFill>
                <a:latin typeface="Pretendard Regular"/>
              </a:rPr>
              <a:t>i</a:t>
            </a:r>
            <a:endParaRPr lang="en-US" sz="2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3900" y="6578600"/>
            <a:ext cx="317500" cy="279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033000" y="65151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퀵챗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: ctrl + shift : </a:t>
            </a:r>
            <a:r>
              <a:rPr lang="en-US" sz="2200" b="0" i="0" u="none" strike="noStrike" spc="-100" dirty="0" err="1">
                <a:solidFill>
                  <a:srgbClr val="000000"/>
                </a:solidFill>
                <a:latin typeface="Pretendard Regular"/>
              </a:rPr>
              <a:t>i</a:t>
            </a:r>
            <a:endParaRPr lang="en-US" sz="2200" b="0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0" y="7175500"/>
            <a:ext cx="7048500" cy="38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3900" y="7518400"/>
            <a:ext cx="317500" cy="279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0033000" y="7454900"/>
            <a:ext cx="6540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주석기반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코드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생성</a:t>
            </a:r>
          </a:p>
        </p:txBody>
      </p:sp>
      <p:pic>
        <p:nvPicPr>
          <p:cNvPr id="1026" name="Picture 2" descr="Github Copilot: 개발자를 위한 AI 기반의 강력한 자동 완성 도구">
            <a:extLst>
              <a:ext uri="{FF2B5EF4-FFF2-40B4-BE49-F238E27FC236}">
                <a16:creationId xmlns:a16="http://schemas.microsoft.com/office/drawing/2014/main" id="{39A3368E-C0BD-FF80-056B-E58914E30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4329684"/>
            <a:ext cx="6959600" cy="29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D44650-53DA-55DB-45DD-A534DD3C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966F0A-BE53-61F0-5A51-6E3A793D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96F058-130A-F4B8-E50B-176124A68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1011527-5357-6DFF-EC76-EF052CCB1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3889990E-0CEA-8A91-1D09-1B396F1C937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4323EB90-4C61-8EC8-6A22-D0104CB42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947A4B9-A09E-84B6-8059-14702699FB90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3DEFDBC-C056-8DAB-2521-F3737929A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87F747D-38D1-42A5-4A67-39CA6998D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15A0D96F-46A2-07AD-CD33-06C04A7CE5C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5">
            <a:extLst>
              <a:ext uri="{FF2B5EF4-FFF2-40B4-BE49-F238E27FC236}">
                <a16:creationId xmlns:a16="http://schemas.microsoft.com/office/drawing/2014/main" id="{21888F47-3C74-33BE-C43F-4D23FFA68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EF4DC90C-8D45-8267-C13B-7613F68E0937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주석을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활용한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코드생성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0E51358-E095-2CF0-BEDB-F1C35983E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8400" y="3671794"/>
            <a:ext cx="108712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374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42568-CB48-B722-09D0-6E5E7BEE6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84A7DE84-E947-45CB-BD34-B70AD7D83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5FD7F29-2CC8-615B-3C79-DE1A17AB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74BE6DC-28CC-1CDB-F6FE-9E1BCF380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3B5CB0CF-35D4-B05B-D123-F68B9F6E938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640902F-C021-F568-40D2-5E9B694FF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6E04CD9-BD64-2761-1879-9DECC4616F2D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12074DD-39FC-F357-5F48-C5579BF5A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985026F-7A8A-FD5C-C630-62E60581A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84CEC5A2-C2E9-5BE9-2EE5-E9009C227BC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5">
            <a:extLst>
              <a:ext uri="{FF2B5EF4-FFF2-40B4-BE49-F238E27FC236}">
                <a16:creationId xmlns:a16="http://schemas.microsoft.com/office/drawing/2014/main" id="{FB08C473-9FFD-422D-8791-8F3B578FBB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BA0A892E-EA58-F059-44E2-568D8229F064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주석을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활용한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코드생성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E690D00C-9B70-9889-AD68-AEE158607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9475" y="3659209"/>
            <a:ext cx="3937000" cy="2184400"/>
          </a:xfrm>
          <a:prstGeom prst="rect">
            <a:avLst/>
          </a:prstGeom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F66D48F5-570C-54C4-0195-E413E79D3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8321" y="4092597"/>
            <a:ext cx="7276884" cy="1317625"/>
          </a:xfrm>
          <a:prstGeom prst="rect">
            <a:avLst/>
          </a:prstGeom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DCE47BA8-208A-EEB1-FB38-27B012E10F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9475" y="6454775"/>
            <a:ext cx="5676900" cy="1790700"/>
          </a:xfrm>
          <a:prstGeom prst="rect">
            <a:avLst/>
          </a:prstGeom>
        </p:spPr>
      </p:pic>
      <p:pic>
        <p:nvPicPr>
          <p:cNvPr id="28" name="Picture 7">
            <a:extLst>
              <a:ext uri="{FF2B5EF4-FFF2-40B4-BE49-F238E27FC236}">
                <a16:creationId xmlns:a16="http://schemas.microsoft.com/office/drawing/2014/main" id="{3D0711CC-0C13-5F82-CCF9-A1922C1140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3100" y="6454775"/>
            <a:ext cx="5067300" cy="1918484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E89A05DC-DB85-95B2-9477-23ABA39176FF}"/>
              </a:ext>
            </a:extLst>
          </p:cNvPr>
          <p:cNvSpPr/>
          <p:nvPr/>
        </p:nvSpPr>
        <p:spPr>
          <a:xfrm>
            <a:off x="7431845" y="4440259"/>
            <a:ext cx="898130" cy="62230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F5C225DD-2AC7-C2DD-99A8-7E605EFE4282}"/>
              </a:ext>
            </a:extLst>
          </p:cNvPr>
          <p:cNvSpPr/>
          <p:nvPr/>
        </p:nvSpPr>
        <p:spPr>
          <a:xfrm>
            <a:off x="8065672" y="7038975"/>
            <a:ext cx="898130" cy="62230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28133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9C4687-EBF9-ACD1-AA0D-150AA9E60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0F4D5C-AFF1-A0E0-234A-22744C48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FFAA49B-97F0-5BB9-E417-6B756A305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9ECF641-331D-EF9A-538C-B40DD92A0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23724AAE-6296-2F64-9598-48F3F356154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AC6A6CAB-0E78-1102-9105-C4DF1DC5E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806DAE0-027C-0381-71CE-C9B4576A7EF7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7175C40D-B436-88D6-1F65-C78C6FA6B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973413D-EE28-7D11-DD81-5DD7C8A2D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89AA6FD2-3DBC-BCED-4ACB-9FFD7C1460E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5">
            <a:extLst>
              <a:ext uri="{FF2B5EF4-FFF2-40B4-BE49-F238E27FC236}">
                <a16:creationId xmlns:a16="http://schemas.microsoft.com/office/drawing/2014/main" id="{A5036880-A8B5-FF27-1BFA-616112808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936FDD10-A9A7-5F9C-406C-499CEDCD9ACD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주석을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활용한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코드생성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083BCCF-375F-EFAA-8590-4D78015E8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3823346"/>
            <a:ext cx="6172200" cy="4610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D67742-F39B-0BE0-CE34-6C3DD50AE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1865" y="4998096"/>
            <a:ext cx="6172200" cy="2260600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4CBA523-2B1E-6113-A8D4-31CB5587C7B8}"/>
              </a:ext>
            </a:extLst>
          </p:cNvPr>
          <p:cNvSpPr/>
          <p:nvPr/>
        </p:nvSpPr>
        <p:spPr>
          <a:xfrm>
            <a:off x="8779768" y="5817246"/>
            <a:ext cx="898130" cy="62230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0333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F5CC90-6D9F-A900-1061-6F527C48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4A5DA07-A833-3CC0-1348-1B5812AC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67EBDF1-F575-1AE1-F1DE-D1D2952BD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FD04236-D68D-4B3C-F585-292841734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2E8A6C15-A047-4726-955E-E25B3C2B6E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9F48B7D-8C4F-0FC0-1D8C-876344251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8E499AC-BF3C-3AF8-EC40-C8BA3B58E149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25D6845-CB07-DB6F-8DC0-9D8462CF6C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E3B76A4-DB06-CE7F-4DDD-78716B054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11B0112C-2C86-F356-A842-74FA9842124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5">
            <a:extLst>
              <a:ext uri="{FF2B5EF4-FFF2-40B4-BE49-F238E27FC236}">
                <a16:creationId xmlns:a16="http://schemas.microsoft.com/office/drawing/2014/main" id="{1A183AE7-000D-55B8-5C9C-1B7CA8149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1830FDFA-A2DB-DA92-B34B-6C3FB3465F87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80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챗뷰에서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사용가능한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@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명령어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목록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F2222C3-7D92-A950-D42A-132DA1F497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4099" y="3514137"/>
            <a:ext cx="5682701" cy="5515563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25D6966E-7BE5-FA3A-C004-C0C153EE70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6700" y="5826216"/>
            <a:ext cx="6769100" cy="320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6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23658-A4F5-D31E-53FF-78753DEB7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607727-FE85-71C5-E736-EE0C6C3F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23FB5E-0D0C-A1C7-F05D-90668DE8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7CFDA95-A60A-9DA9-5612-896F651F0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DA87BCF1-5F1A-1A7D-8FE4-6199E49361F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3E75F6FA-3DED-3E2F-DB33-4528FEEB6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662FF73-47BF-5CBC-B3FB-EC195521B77F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0ECAC973-CC8C-72CC-AE29-3D0A105E3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B21A134-F467-781B-AD39-93A9ED339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CFCDAC21-4963-C8CA-E951-A2DA96A430D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5">
            <a:extLst>
              <a:ext uri="{FF2B5EF4-FFF2-40B4-BE49-F238E27FC236}">
                <a16:creationId xmlns:a16="http://schemas.microsoft.com/office/drawing/2014/main" id="{D262C118-3655-B978-8E44-DE73FB2B6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0FB46825-134D-76FD-1F88-2C0C115B53DF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@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명령어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사용하기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A9EAEC-89EE-8469-DC71-24CFC4764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9600" y="3708400"/>
            <a:ext cx="69088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96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A3F698-92F5-5B0E-6D00-CFB7C17B7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DB0AA1-2672-CB87-9CB2-DF8B04003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60EFA3-524A-A4DD-BDDC-807F513B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3432D4B-9EC3-F04D-93F8-864CC871D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641EFF98-77D9-83C2-0F77-A2123AFB92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0B17DB8-7E73-6D5C-31DD-C9B6AC48F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AB48A76-3C25-24B6-2B63-CB5AE0400C08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753D99F9-3BC6-B30D-CFF6-864B0F487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FC5253B-0D54-7FF7-C197-B13849CED7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D4F2C0C3-B5C7-E917-99E1-80A98E3799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5">
            <a:extLst>
              <a:ext uri="{FF2B5EF4-FFF2-40B4-BE49-F238E27FC236}">
                <a16:creationId xmlns:a16="http://schemas.microsoft.com/office/drawing/2014/main" id="{C161E589-D78C-49B5-E749-D5C4C4914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61CDC9E3-496A-CD12-D6C2-7EFF1965F252}"/>
              </a:ext>
            </a:extLst>
          </p:cNvPr>
          <p:cNvSpPr txBox="1"/>
          <p:nvPr/>
        </p:nvSpPr>
        <p:spPr>
          <a:xfrm>
            <a:off x="1498600" y="2832100"/>
            <a:ext cx="10541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선택코드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설명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(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선택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&gt; </a:t>
            </a:r>
            <a:r>
              <a:rPr lang="en-US" altLang="ko-KR" sz="2800" u="none" strike="noStrike" dirty="0" err="1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Rbutton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&gt; Copilot &gt;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편집기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인라인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채팅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CD992-5C10-6E55-6648-AC7383BB21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3909840"/>
            <a:ext cx="10195301" cy="1510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24CE6-38CF-5E25-4C1C-B01E5C9D7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198" y="6239731"/>
            <a:ext cx="10195304" cy="734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8D0295-FD1F-72C0-322D-59B9DEDCAA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199" y="7600024"/>
            <a:ext cx="10195303" cy="69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573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BDB79-CA22-5894-A332-071698A4B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C8D4600-4BA1-D952-916E-DE6BC35D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7403BD-AEFF-50FF-6109-2627D897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71E962B-E397-6644-3643-4677C8A6A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5C094CC4-6D90-1484-9F31-0FAD4402CE1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D7F4D1D3-8AD2-B244-EAB7-25D8D8250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9D95CCC-17B6-DA54-F93F-0964B843F711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Copilot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4C7BAC2-77C5-D0CC-B269-01838145A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A69168E-73BC-D59F-4720-94DA21019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4" name="Group 14">
            <a:extLst>
              <a:ext uri="{FF2B5EF4-FFF2-40B4-BE49-F238E27FC236}">
                <a16:creationId xmlns:a16="http://schemas.microsoft.com/office/drawing/2014/main" id="{03F50416-3160-5466-CBCA-5D610B3816B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5">
            <a:extLst>
              <a:ext uri="{FF2B5EF4-FFF2-40B4-BE49-F238E27FC236}">
                <a16:creationId xmlns:a16="http://schemas.microsoft.com/office/drawing/2014/main" id="{6BA7A2B8-95F2-53DE-4F6C-980C6EE88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A450C38A-0625-063C-29B7-48E361486010}"/>
              </a:ext>
            </a:extLst>
          </p:cNvPr>
          <p:cNvSpPr txBox="1"/>
          <p:nvPr/>
        </p:nvSpPr>
        <p:spPr>
          <a:xfrm>
            <a:off x="1498600" y="2832100"/>
            <a:ext cx="10541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선택코드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설명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(Terminal </a:t>
            </a:r>
            <a:r>
              <a:rPr lang="ko-KR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오류메시지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설명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53006F-2BB9-2D73-ED27-6A3E52FD8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0" y="4533900"/>
            <a:ext cx="6172200" cy="762000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01CAC84B-8BDC-D469-BF72-C5ACBE0334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5422900"/>
            <a:ext cx="6172200" cy="1104900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A9C527E1-FE75-D4A6-1396-FCC05CFE99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6654800"/>
            <a:ext cx="6172200" cy="876300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FD522D40-A095-59ED-351E-DC5E15CF8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8359" y="4914900"/>
            <a:ext cx="6172200" cy="2425700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5B025CD0-9786-A799-C650-866B356BF7A7}"/>
              </a:ext>
            </a:extLst>
          </p:cNvPr>
          <p:cNvSpPr/>
          <p:nvPr/>
        </p:nvSpPr>
        <p:spPr>
          <a:xfrm>
            <a:off x="8600329" y="5537200"/>
            <a:ext cx="898130" cy="62230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8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400" y="4686300"/>
            <a:ext cx="2908300" cy="214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400" y="5384800"/>
            <a:ext cx="45212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4686300"/>
            <a:ext cx="2908300" cy="232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5384800"/>
            <a:ext cx="4521200" cy="185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200" y="4686300"/>
            <a:ext cx="2908300" cy="232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0" y="5384800"/>
            <a:ext cx="4521200" cy="1854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090400" y="6172200"/>
            <a:ext cx="3822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파일들을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만들어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저장하는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곳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90400" y="5651500"/>
            <a:ext cx="3822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repository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26900" y="4838700"/>
            <a:ext cx="2260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62800" y="6172200"/>
            <a:ext cx="3822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대기하는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곳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(add)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62800" y="5651500"/>
            <a:ext cx="3822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staging area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2000" y="4838700"/>
            <a:ext cx="2260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스테이지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35200" y="6172200"/>
            <a:ext cx="38227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디렉토리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5200" y="5651500"/>
            <a:ext cx="3822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working tree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84400" y="4838700"/>
            <a:ext cx="22606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작업트리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20" name="TextBox 20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개념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2400" y="7721600"/>
            <a:ext cx="49403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1353800" y="7886700"/>
            <a:ext cx="3175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8801100" y="7429500"/>
            <a:ext cx="495300" cy="101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3716000" y="7429500"/>
            <a:ext cx="495300" cy="101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3708400" y="7594600"/>
            <a:ext cx="825500" cy="101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1300" y="2984500"/>
            <a:ext cx="431800" cy="431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120900" y="2933700"/>
            <a:ext cx="3962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sz="3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</a:t>
            </a:r>
            <a:r>
              <a:rPr lang="en-US" sz="3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</a:t>
            </a:r>
            <a:r>
              <a:rPr lang="en-US" sz="3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영역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54200" y="8064500"/>
            <a:ext cx="4521200" cy="6604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692400" y="8216900"/>
            <a:ext cx="2921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우리</a:t>
            </a:r>
            <a:r>
              <a:rPr lang="en-US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눈에</a:t>
            </a:r>
            <a:r>
              <a:rPr lang="en-US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보이는</a:t>
            </a:r>
            <a:r>
              <a:rPr lang="en-US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디렉터리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1800" y="8064500"/>
            <a:ext cx="9448800" cy="660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217400" y="4241800"/>
            <a:ext cx="3975100" cy="38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15633700" y="4800600"/>
            <a:ext cx="1143000" cy="38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-5400000">
            <a:off x="6540500" y="4521200"/>
            <a:ext cx="520700" cy="38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81800" y="4241800"/>
            <a:ext cx="3975100" cy="38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5400000">
            <a:off x="11214100" y="3721100"/>
            <a:ext cx="571500" cy="101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93500" y="3467100"/>
            <a:ext cx="1587500" cy="381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8610600" y="8216900"/>
            <a:ext cx="5842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.git </a:t>
            </a:r>
            <a:r>
              <a:rPr lang="ko-KR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디렉터리</a:t>
            </a:r>
            <a:r>
              <a:rPr lang="en-US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안에</a:t>
            </a:r>
            <a:r>
              <a:rPr lang="en-US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숨은</a:t>
            </a:r>
            <a:r>
              <a:rPr lang="en-US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</a:t>
            </a:r>
            <a:r>
              <a:rPr lang="en-US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형태로</a:t>
            </a:r>
            <a:r>
              <a:rPr lang="en-US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있어</a:t>
            </a:r>
            <a:r>
              <a:rPr lang="en-US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보이지</a:t>
            </a:r>
            <a:r>
              <a:rPr lang="en-US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않음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795000" y="4076700"/>
            <a:ext cx="1485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.git </a:t>
            </a:r>
            <a:r>
              <a:rPr lang="ko-KR" sz="2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디렉터리</a:t>
            </a:r>
            <a:endParaRPr lang="ko-KR" sz="2200" b="0" i="0" u="none" strike="noStrik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093700" y="3149600"/>
            <a:ext cx="4051300" cy="6604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3271500" y="3302000"/>
            <a:ext cx="3746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en-US" sz="2200" b="0" i="0" u="none" strike="noStrike" dirty="0" err="1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r>
              <a:rPr lang="en-US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명령으로</a:t>
            </a:r>
            <a:r>
              <a:rPr lang="en-US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만든</a:t>
            </a:r>
            <a:r>
              <a:rPr lang="en-US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</a:t>
            </a:r>
            <a:r>
              <a:rPr lang="en-US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3A4CA8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영역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465F1-69AA-2BE0-AAA6-6724F3DD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65B8EE-94DD-5EED-F805-19C7941E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45ACEB-53DD-A852-6B9B-562EF8BF1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553C03D-D42A-A9BE-7298-1C7F0FCA2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316920E2-A499-F0F0-944A-F75C32B14A8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C7E6103D-7868-6CDB-D0BF-94DAE1BB7A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A8BC8F8-4B73-9EC7-A091-ACDFA3B04C8D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Copilot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2AD5CA74-4D7E-43CB-8560-3946D7D390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3630132-F902-BF89-24F7-61DEC1C04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3EE353F6-9A9F-016C-80C2-F0BA3A90F9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5">
            <a:extLst>
              <a:ext uri="{FF2B5EF4-FFF2-40B4-BE49-F238E27FC236}">
                <a16:creationId xmlns:a16="http://schemas.microsoft.com/office/drawing/2014/main" id="{6DF0D14D-57B7-F1EC-7ABA-30A8EDA22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AE890273-00FC-19E2-4F23-58BD53243635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정규식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5DA1E8C8-6C6F-52BB-02C1-7C11E8F07F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3100" y="5257800"/>
            <a:ext cx="6172200" cy="1295400"/>
          </a:xfrm>
          <a:prstGeom prst="rect">
            <a:avLst/>
          </a:prstGeom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59C8C7E7-F00B-9E52-1CE8-6EBD9F4E35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5400" y="5524500"/>
            <a:ext cx="6172200" cy="1028700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F6E1A031-6883-F44B-960D-89A2247B2F15}"/>
              </a:ext>
            </a:extLst>
          </p:cNvPr>
          <p:cNvSpPr/>
          <p:nvPr/>
        </p:nvSpPr>
        <p:spPr>
          <a:xfrm>
            <a:off x="8701285" y="5727700"/>
            <a:ext cx="898130" cy="62230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0088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Copilot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5">
            <a:extLst>
              <a:ext uri="{FF2B5EF4-FFF2-40B4-BE49-F238E27FC236}">
                <a16:creationId xmlns:a16="http://schemas.microsoft.com/office/drawing/2014/main" id="{BBF7B298-60CB-7C73-2BA6-A97E47498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07CDFB53-A377-9F83-B8DE-98D1F08AA084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단위테스트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- </a:t>
            </a:r>
            <a:r>
              <a:rPr lang="ko-KR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환경설정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5319651E-9577-ECEF-F6DC-F67B5DE341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3937000"/>
            <a:ext cx="6172200" cy="2997200"/>
          </a:xfrm>
          <a:prstGeom prst="rect">
            <a:avLst/>
          </a:prstGeom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EF655B65-6D0E-E8D6-2ED0-4D5750CFC6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7200900"/>
            <a:ext cx="6172200" cy="1092200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EB2C3FB4-ED44-9315-520E-5547303D4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9000" y="6921500"/>
            <a:ext cx="6172200" cy="190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4EDF2F-6213-28F4-A9F0-808839C471F7}"/>
              </a:ext>
            </a:extLst>
          </p:cNvPr>
          <p:cNvSpPr txBox="1"/>
          <p:nvPr/>
        </p:nvSpPr>
        <p:spPr>
          <a:xfrm>
            <a:off x="9779000" y="3838428"/>
            <a:ext cx="4508077" cy="2549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Maven project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(Maven create from archetype)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maven-archetype-</a:t>
            </a: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quickstart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선택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1.4</a:t>
            </a:r>
            <a:r>
              <a:rPr lang="ko-KR" altLang="en-US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버젼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선택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Groupid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프로젝트이름 입력</a:t>
            </a:r>
            <a:endParaRPr lang="en-US" altLang="ko-KR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pom.xml</a:t>
            </a:r>
            <a:r>
              <a:rPr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수정</a:t>
            </a:r>
            <a:r>
              <a:rPr lang="en-US" altLang="ko-KR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</a:t>
            </a:r>
            <a:endParaRPr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5">
            <a:extLst>
              <a:ext uri="{FF2B5EF4-FFF2-40B4-BE49-F238E27FC236}">
                <a16:creationId xmlns:a16="http://schemas.microsoft.com/office/drawing/2014/main" id="{7AFC3DD6-9B34-D20F-9666-15082F7EDD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E4B9BA8F-2BCF-0A78-94CF-1D9C430EA113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Spring Legacy Project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의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Testcase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생성과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디버깅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A4F20FEC-D019-8432-7F40-3525071A4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7750" y="4491122"/>
            <a:ext cx="13652500" cy="314625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4ADA3-09C6-EF64-88CA-1AD8FB31D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CF47AF8-F3F4-02BA-3545-B7585B92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ADE51C7-649D-2CC6-B15B-3B03F755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33E6D24-76E8-AA7E-A0BF-4684E25C3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4ECB48A4-6AD8-B7B8-C096-0F2EF2697C0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85506AD4-0D19-B17C-783A-FC6A97BEC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8CB6A6F-2E47-D3D6-3D31-704F07D723BC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97BEE1C-C832-0F73-8BEA-50A39E29B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5BAEDCF-31AC-D5EC-3456-0C2A4522A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B3F25443-4347-746E-D25C-222990159DE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5">
            <a:extLst>
              <a:ext uri="{FF2B5EF4-FFF2-40B4-BE49-F238E27FC236}">
                <a16:creationId xmlns:a16="http://schemas.microsoft.com/office/drawing/2014/main" id="{68E98E15-D824-5647-7356-AFD0D5DC9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497E60F9-553B-8A51-EB1B-0984E1071756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Spring Legacy Project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의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Testcase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생성과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디버깅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6D08BECA-F748-3707-4028-19B5AE737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900" y="3543300"/>
            <a:ext cx="10236200" cy="57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474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997E8E-9FDF-6909-C88D-C41E5821A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E8A415C-882A-42A5-03A6-7B4B2A79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F593591-5673-680F-F446-D8D1E61B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5DBDD88-E0F0-4458-A0BD-DF4E39A08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A299649A-4EBA-1FDC-5335-6AADA12948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8DE62CB9-DE7A-522A-857A-10DEFF629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3828AF0-33A6-66F6-AA43-A2452018AF6F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Copilot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A33E511-A799-B005-868F-EE311678A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EB2CEB2-A5A2-985E-13B0-160BD5ACF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025A08EA-7DA4-FB87-F64B-3EC7E2BE760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5">
            <a:extLst>
              <a:ext uri="{FF2B5EF4-FFF2-40B4-BE49-F238E27FC236}">
                <a16:creationId xmlns:a16="http://schemas.microsoft.com/office/drawing/2014/main" id="{2BA02F02-E820-1388-7FDC-3DAEDC3F9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2B51363E-4728-5700-58CE-E2D0D9A43B05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Spring Legacy Project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의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Testcase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생성과</a:t>
            </a:r>
            <a:r>
              <a:rPr lang="en-US" altLang="ko-KR" sz="2800" u="none" strike="noStrike" dirty="0">
                <a:solidFill>
                  <a:schemeClr val="bg1"/>
                </a:solidFill>
                <a:latin typeface="Pretendard Medium"/>
                <a:ea typeface="Pretendard Light" panose="02000403000000020004" pitchFamily="2" charset="-127"/>
              </a:rPr>
              <a:t> </a:t>
            </a:r>
            <a:r>
              <a:rPr lang="ko-KR" altLang="ko-KR" sz="280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디버깅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A131AA71-9647-0CE8-3AFA-CD0178E79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3872" y="3598582"/>
            <a:ext cx="11511655" cy="55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778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287500" y="61341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398500" y="6134100"/>
            <a:ext cx="3759200" cy="177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11300" y="1905000"/>
            <a:ext cx="13970000" cy="14147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22400" y="76073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u="none" strike="noStrike" spc="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클린코드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u="none" strike="noStrike" spc="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원칙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STEP 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705100"/>
            <a:ext cx="16002000" cy="2222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8600" y="2832100"/>
            <a:ext cx="46482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DRY(Don't Repeat Yourself)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8600" y="3746500"/>
            <a:ext cx="153289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중복을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피하라는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원칙이다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동일한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여러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곳에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반복해서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말고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재사용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모듈로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분리한다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동일한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로직을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여러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곳에서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사용해야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한다면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로직을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함수로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만들어서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호출한다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953000"/>
            <a:ext cx="16002000" cy="2222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98600" y="5080000"/>
            <a:ext cx="5384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MIRICANVAS_ITEM_COPY_KEY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600" y="5994400"/>
            <a:ext cx="153289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단순하게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유지하라는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원칙이다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복잡한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로직이나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구조를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간단하게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불필요한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복잡성을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간단한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조건문과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루프를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사용하여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7200900"/>
            <a:ext cx="16002000" cy="2222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98600" y="7327900"/>
            <a:ext cx="11150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YAGNI (You Aren’t Gonna Need It)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8600" y="8242300"/>
            <a:ext cx="153289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필요하지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않은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기능을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미리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구현하지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말라는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원칙이다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요구사항에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집중하고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미래의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가능성을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대비한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않는다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 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프로젝트에서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필요하지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않은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기능을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미리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구현하지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않고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실제로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필요할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추가한다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클린코드의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원칙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5300" y="50800"/>
            <a:ext cx="2489200" cy="20066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STEP 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00" y="3822700"/>
            <a:ext cx="11557000" cy="5156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8600" y="2832100"/>
            <a:ext cx="5778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DRY(Don't Repeat Yourself) </a:t>
            </a:r>
            <a:r>
              <a:rPr lang="ko-KR" sz="2800" b="0" i="0" u="none" strike="noStrike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300" y="50800"/>
            <a:ext cx="2489200" cy="2006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클린코드의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원칙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STEP 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4330700"/>
            <a:ext cx="5486400" cy="4711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8600" y="2832100"/>
            <a:ext cx="5778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800" b="0" i="0" u="none" strike="noStrike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KISS (Keep It Simple, Stupid) </a:t>
            </a:r>
            <a:r>
              <a:rPr lang="ko-KR" sz="2800" b="0" i="0" u="none" strike="noStrike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8600" y="3771900"/>
            <a:ext cx="15328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단순하게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유지하여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가독성과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유지보수성을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높이는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것을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목표이다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300" y="50800"/>
            <a:ext cx="2489200" cy="2006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클린코드의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389100" y="3810000"/>
            <a:ext cx="222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STEP 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4368800"/>
            <a:ext cx="12344400" cy="4813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YAGNI (You Aren’t </a:t>
            </a:r>
            <a:r>
              <a:rPr lang="en-US" sz="2800" b="0" i="0" u="none" strike="noStrike" dirty="0" err="1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Gonna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Need It) </a:t>
            </a:r>
            <a:r>
              <a: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예시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8600" y="3771900"/>
            <a:ext cx="153289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YAGNI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원칙은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필요하지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않은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기능을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미리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구현하지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말고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요구사항에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집중하는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것을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목표로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300" y="50800"/>
            <a:ext cx="2489200" cy="2006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클린코드의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원칙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414DE2-4AFD-23DB-380D-170A61B46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1C2B1F-E9A8-E1A9-81BD-61EF3E3D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1F2325C-2051-38CB-E96D-DDE2C49C6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FF63480-7D79-21ED-10D2-58C17D847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84F83D95-FC88-C911-E52B-82DF61C1FB04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개념</a:t>
            </a: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B78EA7FB-8F8B-0A2E-3575-B7A6A974C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00B13504-57A6-7F0F-73D4-C23A0179F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28" name="Group 28">
            <a:extLst>
              <a:ext uri="{FF2B5EF4-FFF2-40B4-BE49-F238E27FC236}">
                <a16:creationId xmlns:a16="http://schemas.microsoft.com/office/drawing/2014/main" id="{9291EA51-409E-DA0B-A99E-4555CB69E31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>
            <a:extLst>
              <a:ext uri="{FF2B5EF4-FFF2-40B4-BE49-F238E27FC236}">
                <a16:creationId xmlns:a16="http://schemas.microsoft.com/office/drawing/2014/main" id="{88E757A6-D56A-4E38-E08C-6F4A2D2BA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6CAC8AB-32BE-6131-E873-39B71DBCF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6040" y="4897189"/>
            <a:ext cx="7628764" cy="204040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4D9B2B1-48C1-0188-4864-A0A7A2157A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3231" y="6875996"/>
            <a:ext cx="7953669" cy="213137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6145ED4-E194-A008-393D-8659E8A774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2601" y="3006681"/>
            <a:ext cx="7563784" cy="193643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CD98DD2-DBC9-1442-706A-DDF187418E9A}"/>
              </a:ext>
            </a:extLst>
          </p:cNvPr>
          <p:cNvSpPr txBox="1"/>
          <p:nvPr/>
        </p:nvSpPr>
        <p:spPr>
          <a:xfrm>
            <a:off x="1701800" y="3767149"/>
            <a:ext cx="42017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1) </a:t>
            </a:r>
            <a:r>
              <a:rPr lang="ko-KR" altLang="en-US" sz="2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 트리에서 파일을 수정하고 저장</a:t>
            </a:r>
            <a:endParaRPr lang="en-US" altLang="ko-KR" sz="21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DE2BBD-1DEE-6E3C-1A09-B428FCC14F3A}"/>
              </a:ext>
            </a:extLst>
          </p:cNvPr>
          <p:cNvSpPr txBox="1"/>
          <p:nvPr/>
        </p:nvSpPr>
        <p:spPr>
          <a:xfrm>
            <a:off x="1701800" y="5709642"/>
            <a:ext cx="44791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2) </a:t>
            </a:r>
            <a:r>
              <a:rPr lang="ko-KR" altLang="en-US" sz="2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버전을 만들고 싶다면 스테이지에 넣음</a:t>
            </a:r>
            <a:endParaRPr lang="en-US" altLang="ko-KR" sz="21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F1DFFD-5B8B-16F2-803A-B05928848A10}"/>
              </a:ext>
            </a:extLst>
          </p:cNvPr>
          <p:cNvSpPr txBox="1"/>
          <p:nvPr/>
        </p:nvSpPr>
        <p:spPr>
          <a:xfrm>
            <a:off x="1701800" y="7737393"/>
            <a:ext cx="54793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3) </a:t>
            </a:r>
            <a:r>
              <a:rPr lang="ko-KR" altLang="en-US" sz="21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스테이지에 있던 파일을 저장소에 버전으로 저장</a:t>
            </a:r>
            <a:endParaRPr lang="en-US" altLang="ko-KR" sz="21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836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세팅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4500" y="3111500"/>
            <a:ext cx="7810500" cy="553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3111500"/>
            <a:ext cx="8001000" cy="5511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1700" y="3390900"/>
            <a:ext cx="1905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0" y="3390900"/>
            <a:ext cx="190500" cy="19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944100" y="3225800"/>
            <a:ext cx="6604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설치</a:t>
            </a:r>
            <a:r>
              <a:rPr lang="en-US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방법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27BC7F0-34F2-4904-588B-FAE1E456CB42}"/>
              </a:ext>
            </a:extLst>
          </p:cNvPr>
          <p:cNvGrpSpPr/>
          <p:nvPr/>
        </p:nvGrpSpPr>
        <p:grpSpPr>
          <a:xfrm>
            <a:off x="9715500" y="4305300"/>
            <a:ext cx="7048500" cy="3962401"/>
            <a:chOff x="9753600" y="4305300"/>
            <a:chExt cx="7048500" cy="3962401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53600" y="4929188"/>
              <a:ext cx="7048500" cy="381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53600" y="5821364"/>
              <a:ext cx="7048500" cy="381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53600" y="6713540"/>
              <a:ext cx="7048500" cy="38100"/>
            </a:xfrm>
            <a:prstGeom prst="rect">
              <a:avLst/>
            </a:prstGeom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D91805A-7FF5-5358-DBB0-C215032D85B0}"/>
                </a:ext>
              </a:extLst>
            </p:cNvPr>
            <p:cNvGrpSpPr/>
            <p:nvPr/>
          </p:nvGrpSpPr>
          <p:grpSpPr>
            <a:xfrm>
              <a:off x="9798050" y="7874001"/>
              <a:ext cx="6959600" cy="393700"/>
              <a:chOff x="9791700" y="7645400"/>
              <a:chExt cx="6959600" cy="393700"/>
            </a:xfrm>
          </p:grpSpPr>
          <p:pic>
            <p:nvPicPr>
              <p:cNvPr id="21" name="Picture 2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1700" y="7721600"/>
                <a:ext cx="317500" cy="279400"/>
              </a:xfrm>
              <a:prstGeom prst="rect">
                <a:avLst/>
              </a:prstGeom>
            </p:spPr>
          </p:pic>
          <p:sp>
            <p:nvSpPr>
              <p:cNvPr id="22" name="TextBox 22"/>
              <p:cNvSpPr txBox="1"/>
              <p:nvPr/>
            </p:nvSpPr>
            <p:spPr>
              <a:xfrm>
                <a:off x="10210800" y="7645400"/>
                <a:ext cx="6540500" cy="3937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$ git --version </a:t>
                </a:r>
                <a:r>
                  <a:rPr lang="ko-KR" sz="2200" b="0" i="0" u="none" strike="noStrike" spc="-100" dirty="0" err="1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으로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 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깃이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제대로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설치됐는지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확인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EF400AD-26AC-EE05-D1AF-3AD134ABC23A}"/>
                </a:ext>
              </a:extLst>
            </p:cNvPr>
            <p:cNvGrpSpPr/>
            <p:nvPr/>
          </p:nvGrpSpPr>
          <p:grpSpPr>
            <a:xfrm>
              <a:off x="9798050" y="4305300"/>
              <a:ext cx="6959600" cy="393700"/>
              <a:chOff x="9791700" y="4305300"/>
              <a:chExt cx="6959600" cy="393700"/>
            </a:xfrm>
          </p:grpSpPr>
          <p:pic>
            <p:nvPicPr>
              <p:cNvPr id="24" name="Picture 24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1700" y="4368800"/>
                <a:ext cx="317500" cy="279400"/>
              </a:xfrm>
              <a:prstGeom prst="rect">
                <a:avLst/>
              </a:prstGeom>
            </p:spPr>
          </p:pic>
          <p:sp>
            <p:nvSpPr>
              <p:cNvPr id="25" name="TextBox 25"/>
              <p:cNvSpPr txBox="1"/>
              <p:nvPr/>
            </p:nvSpPr>
            <p:spPr>
              <a:xfrm>
                <a:off x="10210800" y="4305300"/>
                <a:ext cx="6540500" cy="3937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https://git-</a:t>
                </a:r>
                <a:r>
                  <a:rPr lang="en-US" sz="2200" b="0" i="0" u="none" strike="noStrike" spc="-100" dirty="0" err="1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scm.com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/ 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사이트에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접속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250B7B3-41DE-A5BD-8E9B-D26490DA14D9}"/>
                </a:ext>
              </a:extLst>
            </p:cNvPr>
            <p:cNvGrpSpPr/>
            <p:nvPr/>
          </p:nvGrpSpPr>
          <p:grpSpPr>
            <a:xfrm>
              <a:off x="9798050" y="5197476"/>
              <a:ext cx="6959600" cy="393700"/>
              <a:chOff x="9791700" y="5422900"/>
              <a:chExt cx="6959600" cy="393700"/>
            </a:xfrm>
          </p:grpSpPr>
          <p:pic>
            <p:nvPicPr>
              <p:cNvPr id="27" name="Picture 2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1700" y="5486400"/>
                <a:ext cx="317500" cy="279400"/>
              </a:xfrm>
              <a:prstGeom prst="rect">
                <a:avLst/>
              </a:prstGeom>
            </p:spPr>
          </p:pic>
          <p:sp>
            <p:nvSpPr>
              <p:cNvPr id="28" name="TextBox 28"/>
              <p:cNvSpPr txBox="1"/>
              <p:nvPr/>
            </p:nvSpPr>
            <p:spPr>
              <a:xfrm>
                <a:off x="10210800" y="5422900"/>
                <a:ext cx="6540500" cy="3937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Windows 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또는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Mac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용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Git 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프로그램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다운로드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24007F5-2B7C-3F01-91D1-19265850A6FF}"/>
                </a:ext>
              </a:extLst>
            </p:cNvPr>
            <p:cNvGrpSpPr/>
            <p:nvPr/>
          </p:nvGrpSpPr>
          <p:grpSpPr>
            <a:xfrm>
              <a:off x="9798050" y="6089652"/>
              <a:ext cx="6959600" cy="393700"/>
              <a:chOff x="9791700" y="6527800"/>
              <a:chExt cx="6959600" cy="393700"/>
            </a:xfrm>
          </p:grpSpPr>
          <p:pic>
            <p:nvPicPr>
              <p:cNvPr id="30" name="Picture 3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1700" y="6591300"/>
                <a:ext cx="317500" cy="279400"/>
              </a:xfrm>
              <a:prstGeom prst="rect">
                <a:avLst/>
              </a:prstGeom>
            </p:spPr>
          </p:pic>
          <p:sp>
            <p:nvSpPr>
              <p:cNvPr id="31" name="TextBox 31"/>
              <p:cNvSpPr txBox="1"/>
              <p:nvPr/>
            </p:nvSpPr>
            <p:spPr>
              <a:xfrm>
                <a:off x="10210800" y="6527800"/>
                <a:ext cx="6540500" cy="3937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화면에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나타나는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순서대로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 </a:t>
                </a:r>
                <a:r>
                  <a:rPr 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설치</a:t>
                </a: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 </a:t>
                </a:r>
              </a:p>
            </p:txBody>
          </p:sp>
        </p:grpSp>
        <p:pic>
          <p:nvPicPr>
            <p:cNvPr id="40" name="Picture 19">
              <a:extLst>
                <a:ext uri="{FF2B5EF4-FFF2-40B4-BE49-F238E27FC236}">
                  <a16:creationId xmlns:a16="http://schemas.microsoft.com/office/drawing/2014/main" id="{3E5340CE-6815-A47E-CB99-E817A08D5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53600" y="7605716"/>
              <a:ext cx="7048500" cy="38100"/>
            </a:xfrm>
            <a:prstGeom prst="rect">
              <a:avLst/>
            </a:prstGeom>
          </p:spPr>
        </p:pic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04D159E-0928-DD11-E0EB-55FAEE174235}"/>
                </a:ext>
              </a:extLst>
            </p:cNvPr>
            <p:cNvGrpSpPr/>
            <p:nvPr/>
          </p:nvGrpSpPr>
          <p:grpSpPr>
            <a:xfrm>
              <a:off x="9798050" y="6981828"/>
              <a:ext cx="6959600" cy="393700"/>
              <a:chOff x="9791700" y="6527800"/>
              <a:chExt cx="6959600" cy="393700"/>
            </a:xfrm>
          </p:grpSpPr>
          <p:pic>
            <p:nvPicPr>
              <p:cNvPr id="42" name="Picture 30">
                <a:extLst>
                  <a:ext uri="{FF2B5EF4-FFF2-40B4-BE49-F238E27FC236}">
                    <a16:creationId xmlns:a16="http://schemas.microsoft.com/office/drawing/2014/main" id="{4CC8907F-9D27-8C99-A96C-6D46FFA84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1700" y="6591300"/>
                <a:ext cx="317500" cy="279400"/>
              </a:xfrm>
              <a:prstGeom prst="rect">
                <a:avLst/>
              </a:prstGeom>
            </p:spPr>
          </p:pic>
          <p:sp>
            <p:nvSpPr>
              <p:cNvPr id="43" name="TextBox 31">
                <a:extLst>
                  <a:ext uri="{FF2B5EF4-FFF2-40B4-BE49-F238E27FC236}">
                    <a16:creationId xmlns:a16="http://schemas.microsoft.com/office/drawing/2014/main" id="{AC32DB89-BFAE-F397-817B-9DC4BFCEEDA9}"/>
                  </a:ext>
                </a:extLst>
              </p:cNvPr>
              <p:cNvSpPr txBox="1"/>
              <p:nvPr/>
            </p:nvSpPr>
            <p:spPr>
              <a:xfrm>
                <a:off x="10210800" y="6527800"/>
                <a:ext cx="6540500" cy="3937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l">
                  <a:lnSpc>
                    <a:spcPct val="99600"/>
                  </a:lnSpc>
                </a:pPr>
                <a:r>
                  <a:rPr 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CLI </a:t>
                </a:r>
                <a:r>
                  <a:rPr lang="ko-KR" altLang="en-US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명령 입력을 위해 </a:t>
                </a:r>
                <a:r>
                  <a:rPr lang="en-US" altLang="ko-KR" sz="2200" b="0" i="0" u="none" strike="noStrike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Window</a:t>
                </a:r>
                <a:r>
                  <a:rPr lang="en-US" altLang="ko-KR" sz="2200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s</a:t>
                </a:r>
                <a:r>
                  <a:rPr lang="ko-KR" altLang="en-US" sz="2200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의 경우 </a:t>
                </a:r>
                <a:r>
                  <a:rPr lang="en-US" altLang="ko-KR" sz="2200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’Git Bash’ </a:t>
                </a:r>
                <a:r>
                  <a:rPr lang="ko-KR" altLang="en-US" sz="2200" spc="-100" dirty="0">
                    <a:solidFill>
                      <a:srgbClr val="000000"/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rPr>
                  <a:t>실행</a:t>
                </a:r>
                <a:endParaRPr lang="en-US" sz="2200" b="0" i="0" u="none" strike="noStrike" spc="-100" dirty="0">
                  <a:solidFill>
                    <a:srgbClr val="000000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세팅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3200" y="39751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971800"/>
            <a:ext cx="16002000" cy="382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324600" y="30861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초기</a:t>
            </a:r>
            <a:r>
              <a:rPr lang="en-US" sz="2800" b="0" i="0" u="none" strike="noStrike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설정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700" y="4711700"/>
            <a:ext cx="152400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700" y="5664200"/>
            <a:ext cx="15240000" cy="38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1800" y="4127500"/>
            <a:ext cx="317500" cy="279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349500" y="40513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config --global </a:t>
            </a:r>
            <a:r>
              <a:rPr lang="en-US" sz="2200" b="0" i="0" u="none" strike="noStrike" spc="-100" dirty="0" err="1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user.name</a:t>
            </a:r>
            <a:r>
              <a:rPr lang="en-US" sz="2200" b="0" i="0" u="none" strike="noStrike" spc="-100" dirty="0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2200" b="0" i="1" u="none" strike="noStrike" spc="-100" dirty="0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</a:t>
            </a:r>
            <a:r>
              <a:rPr lang="ko-KR" sz="2200" b="0" i="1" u="none" strike="noStrike" spc="-100" dirty="0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유저이름</a:t>
            </a:r>
            <a:r>
              <a:rPr lang="en-US" sz="2200" b="0" i="1" u="none" strike="noStrike" spc="-100" dirty="0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”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1800" y="5067300"/>
            <a:ext cx="317500" cy="279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349500" y="50038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config --global </a:t>
            </a:r>
            <a:r>
              <a:rPr lang="en-US" sz="2200" b="0" i="0" u="none" strike="noStrike" spc="-100" dirty="0" err="1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user.email</a:t>
            </a:r>
            <a:r>
              <a:rPr lang="en-US" sz="2200" b="0" i="0" u="none" strike="noStrike" spc="-100" dirty="0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2200" b="0" i="1" u="none" strike="noStrike" spc="-100" dirty="0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  <a:r>
              <a:rPr lang="ko-KR" sz="2200" b="0" i="1" u="none" strike="noStrike" spc="-100" dirty="0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이메일</a:t>
            </a:r>
            <a:r>
              <a:rPr lang="en-US" sz="2200" b="0" i="1" u="none" strike="noStrike" spc="-100" dirty="0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1800" y="6019800"/>
            <a:ext cx="317500" cy="279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349500" y="5956300"/>
            <a:ext cx="14236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  <a:r>
              <a:rPr lang="en-US" sz="2200" b="0" i="0" u="none" strike="noStrike" spc="-100" dirty="0">
                <a:solidFill>
                  <a:srgbClr val="1187C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config --list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현재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설정된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Git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환경설정을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확인하는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명령어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320895"/>
              </p:ext>
            </p:extLst>
          </p:nvPr>
        </p:nvGraphicFramePr>
        <p:xfrm>
          <a:off x="1511300" y="3721100"/>
          <a:ext cx="15138400" cy="4737100"/>
        </p:xfrm>
        <a:graphic>
          <a:graphicData uri="http://schemas.openxmlformats.org/drawingml/2006/table">
            <a:tbl>
              <a:tblPr/>
              <a:tblGrid>
                <a:gridCol w="463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1450">
                  <a:extLst>
                    <a:ext uri="{9D8B030D-6E8A-4147-A177-3AD203B41FA5}">
                      <a16:colId xmlns:a16="http://schemas.microsoft.com/office/drawing/2014/main" val="41901322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ls(list)</a:t>
                      </a:r>
                      <a:endParaRPr lang="en-US" sz="18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해당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디렉토리에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있는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목록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출력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-a(</a:t>
                      </a:r>
                      <a:r>
                        <a:rPr lang="ko-KR" altLang="ko-KR" sz="18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숨김</a:t>
                      </a:r>
                      <a:r>
                        <a:rPr lang="ko-KR" altLang="en-US" sz="18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포함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), -l(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상세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), -al(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숨김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+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상세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cd (change directory)</a:t>
                      </a:r>
                      <a:endParaRPr lang="en-US" sz="18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디렉토리 이동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cd..(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상위 폴더로 이동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pwd( print working directory)</a:t>
                      </a:r>
                      <a:endParaRPr lang="en-US" sz="18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현재 작업 디렉토리 경로 출력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touch</a:t>
                      </a:r>
                      <a:endParaRPr lang="en-US" sz="18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크기가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0</a:t>
                      </a: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생성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파일이 있으면 수정시간만 변경됨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cp(copy)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파일이나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디렉토리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복사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 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-r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옵션 필요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디렉토리 복사 시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mv(move)</a:t>
                      </a:r>
                      <a:endParaRPr lang="en-US" sz="18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또는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디렉토리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이동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및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이름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변경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mkdir(make directory)</a:t>
                      </a:r>
                      <a:endParaRPr lang="en-US" sz="18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새 디렉토리 생성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상위 디렉토리가 없으면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-p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옵션 필요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rmdir(remove directory)</a:t>
                      </a:r>
                      <a:endParaRPr lang="en-US" sz="18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비어 있는 디렉토리 삭제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비어 있어야 삭제 가능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rm(remove) 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 삭제</a:t>
                      </a:r>
                      <a:endParaRPr lang="en-US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f(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강제삭제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), -rf(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하위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directory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까지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전부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강제삭제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" y="2984500"/>
            <a:ext cx="431800" cy="431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20900" y="2933700"/>
            <a:ext cx="3962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및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디렉토리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명령어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4CCACDA-9332-357B-7EA4-B373619ED80A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CLI</a:t>
            </a:r>
            <a:r>
              <a:rPr lang="ko-KR" altLang="en-US" sz="5000" b="0" i="0" u="none" strike="noStrike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위한 리눅스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50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명령어</a:t>
            </a:r>
            <a:endParaRPr lang="ko-KR" sz="5000" b="0" i="0" u="none" strike="noStrik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CLI</a:t>
            </a:r>
            <a:r>
              <a:rPr lang="ko-KR" altLang="en-US" sz="5000" b="0" i="0" u="none" strike="noStrike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위한 리눅스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50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명령어</a:t>
            </a:r>
            <a:endParaRPr lang="ko-KR" sz="5000" b="0" i="0" u="none" strike="noStrik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" y="2984500"/>
            <a:ext cx="431800" cy="431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20900" y="2933700"/>
            <a:ext cx="3962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ko-KR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</a:t>
            </a:r>
            <a:r>
              <a:rPr lang="en-US" altLang="ko-KR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32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확인</a:t>
            </a:r>
            <a:r>
              <a:rPr lang="en-US" altLang="ko-KR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R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명령어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721AE80E-3F0E-09BB-E42B-E12BCFF3D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05250"/>
              </p:ext>
            </p:extLst>
          </p:nvPr>
        </p:nvGraphicFramePr>
        <p:xfrm>
          <a:off x="1511300" y="3721100"/>
          <a:ext cx="10375900" cy="3187700"/>
        </p:xfrm>
        <a:graphic>
          <a:graphicData uri="http://schemas.openxmlformats.org/drawingml/2006/table">
            <a:tbl>
              <a:tblPr/>
              <a:tblGrid>
                <a:gridCol w="3177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8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cat</a:t>
                      </a:r>
                      <a:endParaRPr lang="en-US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내용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출력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head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파일의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앞</a:t>
                      </a:r>
                      <a:r>
                        <a:rPr lang="ko-KR" altLang="en-US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10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출력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tail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마지막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10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행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출력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more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내용을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페이지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단위로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출력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clear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현재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화면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초기화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vi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편집기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 </a:t>
                      </a:r>
                      <a:r>
                        <a:rPr lang="en-US" altLang="ko-KR" sz="18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i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(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입력모드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 esc(</a:t>
                      </a:r>
                      <a:r>
                        <a:rPr lang="ko-KR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명령모드</a:t>
                      </a:r>
                      <a:r>
                        <a:rPr lang="en-US" altLang="ko-KR" sz="18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)</a:t>
                      </a:r>
                      <a:endParaRPr lang="en-US" altLang="ko-KR" sz="1800" b="0" i="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A09B6DBC-E7D1-DC04-FDD6-FBEE214457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00" y="3219450"/>
            <a:ext cx="4686891" cy="5961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D5572-07D2-D00C-D718-538EE12DAAF3}"/>
              </a:ext>
            </a:extLst>
          </p:cNvPr>
          <p:cNvSpPr txBox="1"/>
          <p:nvPr/>
        </p:nvSpPr>
        <p:spPr>
          <a:xfrm>
            <a:off x="1511300" y="7429500"/>
            <a:ext cx="344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more</a:t>
            </a:r>
            <a:r>
              <a:rPr lang="ko-KR" altLang="en-US" dirty="0"/>
              <a:t>는 </a:t>
            </a:r>
            <a:r>
              <a:rPr lang="en-US" altLang="ko-KR" dirty="0"/>
              <a:t>git </a:t>
            </a:r>
            <a:r>
              <a:rPr lang="en-US" altLang="ko-KR" dirty="0" err="1"/>
              <a:t>bach</a:t>
            </a:r>
            <a:r>
              <a:rPr lang="ko-KR" altLang="en-US" dirty="0"/>
              <a:t>명령어에 없음 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200400"/>
            <a:ext cx="29718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소스트리로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다루기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1700" y="4051300"/>
            <a:ext cx="6438900" cy="205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4330700"/>
            <a:ext cx="266700" cy="215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68600" y="4419600"/>
            <a:ext cx="266700" cy="215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160000" y="46609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소스트리란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06000" y="6642100"/>
            <a:ext cx="6210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관리를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도와주는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소프트웨어</a:t>
            </a:r>
          </a:p>
          <a:p>
            <a:pPr lvl="0" algn="ctr">
              <a:lnSpc>
                <a:spcPct val="1328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깃을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직관적이고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편리하게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있는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프로그램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A2DF9D3-07EB-1935-5EE0-8EC337425A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5000" y="4044240"/>
            <a:ext cx="7297317" cy="43758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300" y="2984500"/>
            <a:ext cx="1790700" cy="60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300" y="3733800"/>
            <a:ext cx="6146800" cy="5080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1700" y="3403600"/>
            <a:ext cx="6438900" cy="205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7000" y="3683000"/>
            <a:ext cx="266700" cy="21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68600" y="3771900"/>
            <a:ext cx="266700" cy="215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160000" y="40132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깃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허브이란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31400" y="5740400"/>
            <a:ext cx="6210300" cy="307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원격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호스팅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서비스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백업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,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간의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여러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사용자와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필요</a:t>
            </a:r>
            <a:b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등록과정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1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영문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이름과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이메일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주소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b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(config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명령어로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환경설정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등록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marL="342900" lvl="0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이메일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주소는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깃이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개발자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구분을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고유키로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사용함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803400"/>
            <a:ext cx="139700" cy="139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목차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dirty="0">
                <a:solidFill>
                  <a:srgbClr val="A0A0A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INDEX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" y="3556000"/>
            <a:ext cx="152019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4991100"/>
            <a:ext cx="152019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6438900"/>
            <a:ext cx="152019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7886700"/>
            <a:ext cx="15201900" cy="1117600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3314700" y="38481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가이드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3263900"/>
            <a:ext cx="2540000" cy="2082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314700" y="52832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관리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400" y="4699000"/>
            <a:ext cx="2501900" cy="2082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314700" y="67310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개발자를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위한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AI </a:t>
            </a: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활용법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" y="6146800"/>
            <a:ext cx="2501900" cy="2082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314700" y="8178800"/>
            <a:ext cx="8585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클린코드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원칙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3800" y="7594600"/>
            <a:ext cx="25019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300" y="3733800"/>
            <a:ext cx="10706100" cy="571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환경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세팅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" y="2984500"/>
            <a:ext cx="431800" cy="431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20900" y="2933700"/>
            <a:ext cx="3962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2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회원가입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75E8D-2756-3BFB-8D28-6B51976C4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F6647B3-E061-A135-1858-05FF5B44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71015C2-FA59-CA54-C2DD-E00146EBC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D06F2E-4E3B-845C-AD91-FBE1D1850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46FF0DC6-A6D8-BBB1-BB3C-4803E1A55CA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1F78C4D-7BEA-1577-1A4C-F1492EE58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BA1399E-D392-50ED-5CE8-4F145F08770A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세팅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0047FB5-584A-8C0B-4D24-92D6772D0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C221776-899C-479F-19F5-DFA52E7BC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C3940F53-1BD2-DE75-1961-734EF994DBA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5">
            <a:extLst>
              <a:ext uri="{FF2B5EF4-FFF2-40B4-BE49-F238E27FC236}">
                <a16:creationId xmlns:a16="http://schemas.microsoft.com/office/drawing/2014/main" id="{38DD5646-B6DB-E332-7835-B8E0E56EC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3FAAD6D4-B74A-A3ED-69A9-45B8A9A8E5FC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깃허브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토큰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022CAC44-A5CA-360A-9063-C5AEF48BC5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0400" y="6807200"/>
            <a:ext cx="6172200" cy="2070100"/>
          </a:xfrm>
          <a:prstGeom prst="rect">
            <a:avLst/>
          </a:prstGeom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A050B168-9DA7-341E-06FA-B9278758FC06}"/>
              </a:ext>
            </a:extLst>
          </p:cNvPr>
          <p:cNvSpPr txBox="1"/>
          <p:nvPr/>
        </p:nvSpPr>
        <p:spPr>
          <a:xfrm>
            <a:off x="1498600" y="3848100"/>
            <a:ext cx="152781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깃허브에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비밀번호는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개인토큰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생성하여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사용한다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2021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8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월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13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보안강화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(Token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발급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토큰생성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(Your profile &gt; settings &gt; Developer settings) &gt; Personal access tokens &gt; Generate new token) 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외부에서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로그인할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때는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필요한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권한에만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체크해주면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된다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보통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'repo'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'</a:t>
            </a:r>
            <a:r>
              <a:rPr lang="en-US" sz="2400" b="0" i="0" u="none" strike="noStrike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read.org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', 'gist'</a:t>
            </a:r>
            <a:r>
              <a:rPr lang="ko-KR" sz="2400" b="0" i="0" u="none" strike="noStrike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해준다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997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EA3E9-6C9E-D791-AC59-D2913DE03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4876553-5CE2-4EA4-78AD-032DB138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624053A-3B7F-A99E-D57B-4382EDC7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C700EB4-463D-F424-713C-C1196B6BA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AAD364F4-C6E2-6888-4F5E-830BCD5ABE0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7712DA42-C477-3564-0209-2EF6C6991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F327183-B568-07B6-2922-FE492235E6CD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환경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세팅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B063B65-BF4E-11D8-BDEE-0986D5F82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9E01465-8933-5AF4-295E-D358E410F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A18C1B76-26DB-03F1-17C2-983B6AD17A0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5">
            <a:extLst>
              <a:ext uri="{FF2B5EF4-FFF2-40B4-BE49-F238E27FC236}">
                <a16:creationId xmlns:a16="http://schemas.microsoft.com/office/drawing/2014/main" id="{6FC6875A-E135-8C67-1A86-D0AF7253F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DC9CA636-D346-F78F-AF2A-C17E2219BE0E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깃허브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토큰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소프트웨어, 멀티미디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344F19-BCFC-C572-C015-8EC2C7097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3822700"/>
            <a:ext cx="3050780" cy="5175250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06F1DD8-130C-5628-CAAB-2BD9437791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468" y="3794125"/>
            <a:ext cx="2631483" cy="5175249"/>
          </a:xfrm>
          <a:prstGeom prst="rect">
            <a:avLst/>
          </a:prstGeom>
        </p:spPr>
      </p:pic>
      <p:pic>
        <p:nvPicPr>
          <p:cNvPr id="20" name="그림 1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3A00AC5-05EB-7BBB-1619-B779C594F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039" y="5530849"/>
            <a:ext cx="4089400" cy="1701800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E15DE3DA-7F37-9D13-07E1-BA9230ACC87E}"/>
              </a:ext>
            </a:extLst>
          </p:cNvPr>
          <p:cNvSpPr/>
          <p:nvPr/>
        </p:nvSpPr>
        <p:spPr>
          <a:xfrm>
            <a:off x="4598359" y="6070599"/>
            <a:ext cx="898130" cy="62230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C45219A8-36FA-3193-6432-814500BA4A30}"/>
              </a:ext>
            </a:extLst>
          </p:cNvPr>
          <p:cNvSpPr/>
          <p:nvPr/>
        </p:nvSpPr>
        <p:spPr>
          <a:xfrm>
            <a:off x="8225930" y="6070599"/>
            <a:ext cx="898130" cy="62230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7F4EE839-A96D-8EF3-B809-E991661B0B61}"/>
              </a:ext>
            </a:extLst>
          </p:cNvPr>
          <p:cNvSpPr/>
          <p:nvPr/>
        </p:nvSpPr>
        <p:spPr>
          <a:xfrm>
            <a:off x="13311418" y="6070599"/>
            <a:ext cx="898130" cy="62230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1175337-223E-C77B-FF88-ECCC4A5287EC}"/>
              </a:ext>
            </a:extLst>
          </p:cNvPr>
          <p:cNvSpPr/>
          <p:nvPr/>
        </p:nvSpPr>
        <p:spPr>
          <a:xfrm>
            <a:off x="1511300" y="8572500"/>
            <a:ext cx="3038080" cy="3968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E4F3974-1C98-8FB5-4092-A0B7D98391E8}"/>
              </a:ext>
            </a:extLst>
          </p:cNvPr>
          <p:cNvSpPr/>
          <p:nvPr/>
        </p:nvSpPr>
        <p:spPr>
          <a:xfrm>
            <a:off x="5545468" y="8585200"/>
            <a:ext cx="2631483" cy="3968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E25108-90C9-56AC-A604-D31F872C34EB}"/>
              </a:ext>
            </a:extLst>
          </p:cNvPr>
          <p:cNvSpPr/>
          <p:nvPr/>
        </p:nvSpPr>
        <p:spPr>
          <a:xfrm>
            <a:off x="9672968" y="6527800"/>
            <a:ext cx="3433432" cy="3968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8" name="그림 17" descr="텍스트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3A7B2F9-0555-2074-0F0C-CC99B8A323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624" y="6092713"/>
            <a:ext cx="2922851" cy="55040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77712D-1551-8126-6A0E-B79756770944}"/>
              </a:ext>
            </a:extLst>
          </p:cNvPr>
          <p:cNvSpPr/>
          <p:nvPr/>
        </p:nvSpPr>
        <p:spPr>
          <a:xfrm>
            <a:off x="14276086" y="6113350"/>
            <a:ext cx="2631483" cy="4964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290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GitHub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상호작용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3FB830C0-A4D6-F108-E449-FA1BE55DB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1DAF1585-178A-7BC3-9C16-ABFA59C7C082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 용어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093C9FB0-87B9-0917-1E18-DB0C2D516742}"/>
              </a:ext>
            </a:extLst>
          </p:cNvPr>
          <p:cNvSpPr txBox="1"/>
          <p:nvPr/>
        </p:nvSpPr>
        <p:spPr>
          <a:xfrm>
            <a:off x="1498600" y="3848100"/>
            <a:ext cx="152781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origin 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원격저장소 경로에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붙는 깃 주소에 대한 별명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master 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깃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관리 기본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이름 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main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2020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부터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브랜치를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master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main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변경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106EC-754F-D4E7-DB06-54CE3DF05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47462EC-E527-E24A-7D35-3AFAE4561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FAF933-68BE-C125-B46B-4595B929B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662EB0-8416-5DE8-D693-D67173BF1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20" name="Group 20">
            <a:extLst>
              <a:ext uri="{FF2B5EF4-FFF2-40B4-BE49-F238E27FC236}">
                <a16:creationId xmlns:a16="http://schemas.microsoft.com/office/drawing/2014/main" id="{4A703097-C697-5882-EF38-FB1A9F93AA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4250D7A8-4DE2-BD69-51E1-EA2580125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0F73744C-B989-8297-5513-64AE79F1C19C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GitHub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상호작용</a:t>
            </a: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D8FFAD9B-5908-D5CD-2442-C42604202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43414AD8-4514-0A58-BE57-B9921404D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35D1B416-58EF-B481-4961-45BDF0A7F4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2B46C1A7-AAE8-7C49-4F66-54256E0B586C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 용어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C51E1E4-2FE6-D850-2943-6DC35E16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08" y="5064137"/>
            <a:ext cx="4493796" cy="417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95F628C-1577-2F90-1D08-0B0A2121E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844" y="5064137"/>
            <a:ext cx="6325005" cy="417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215B9BF-99E6-6160-53EE-85ECE90D1051}"/>
              </a:ext>
            </a:extLst>
          </p:cNvPr>
          <p:cNvGrpSpPr/>
          <p:nvPr/>
        </p:nvGrpSpPr>
        <p:grpSpPr>
          <a:xfrm>
            <a:off x="7075322" y="6641548"/>
            <a:ext cx="2389504" cy="1023860"/>
            <a:chOff x="7785100" y="6438900"/>
            <a:chExt cx="2389504" cy="10238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67EF7-25D1-26A4-5157-0EC99C0E6545}"/>
                </a:ext>
              </a:extLst>
            </p:cNvPr>
            <p:cNvSpPr txBox="1"/>
            <p:nvPr/>
          </p:nvSpPr>
          <p:spPr>
            <a:xfrm>
              <a:off x="7944802" y="6438900"/>
              <a:ext cx="2070100" cy="4445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2400" b="0" i="0" u="none" strike="noStrike" dirty="0">
                  <a:solidFill>
                    <a:srgbClr val="000000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commit </a:t>
              </a:r>
              <a:r>
                <a:rPr lang="ko-KR" sz="2400" b="0" i="0" u="none" strike="noStrike" dirty="0">
                  <a:solidFill>
                    <a:srgbClr val="000000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추가</a:t>
              </a:r>
            </a:p>
          </p:txBody>
        </p:sp>
        <p:sp>
          <p:nvSpPr>
            <p:cNvPr id="10" name="오른쪽 화살표[R] 9">
              <a:extLst>
                <a:ext uri="{FF2B5EF4-FFF2-40B4-BE49-F238E27FC236}">
                  <a16:creationId xmlns:a16="http://schemas.microsoft.com/office/drawing/2014/main" id="{2F11A729-5958-513A-8690-DDA99C1D173A}"/>
                </a:ext>
              </a:extLst>
            </p:cNvPr>
            <p:cNvSpPr/>
            <p:nvPr/>
          </p:nvSpPr>
          <p:spPr>
            <a:xfrm>
              <a:off x="7785100" y="6890503"/>
              <a:ext cx="2389504" cy="572257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03814E35-6EC7-C25F-19EB-AFBAD906EA9A}"/>
              </a:ext>
            </a:extLst>
          </p:cNvPr>
          <p:cNvSpPr txBox="1"/>
          <p:nvPr/>
        </p:nvSpPr>
        <p:spPr>
          <a:xfrm>
            <a:off x="1498600" y="3848100"/>
            <a:ext cx="152781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프로젝트의 특정 시점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버전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저장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HEAD: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히스토리에서 사용자의 현재위치를 가리킴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056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0A63E-DB3D-B2CB-1F58-9F6B4CEE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8EA398-A419-8F8A-62A1-AA7C4E4E8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E6E6178-5850-54F8-6200-EE18268DE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FCA9273-93E2-FDE2-10C0-CFCBEBB16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20" name="Group 20">
            <a:extLst>
              <a:ext uri="{FF2B5EF4-FFF2-40B4-BE49-F238E27FC236}">
                <a16:creationId xmlns:a16="http://schemas.microsoft.com/office/drawing/2014/main" id="{C9377D3A-A0A7-DF5E-6EFF-2892C4ECD2D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>
            <a:extLst>
              <a:ext uri="{FF2B5EF4-FFF2-40B4-BE49-F238E27FC236}">
                <a16:creationId xmlns:a16="http://schemas.microsoft.com/office/drawing/2014/main" id="{38A8BA55-F8A3-D397-11ED-90154AAC3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870791E9-1BE4-3AE4-8C96-714B0B1677BD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GitHub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상호작용</a:t>
            </a: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68C5DB9B-44E4-2E42-A283-2D3983C0D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E219B67A-CAA4-D164-6FA2-E41AE227B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A9BF77E8-AF3E-B96C-89B1-9E773C5B4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877F9ED0-1640-B4F5-0810-03F68E99E7B3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 용어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51453CD9-ECEF-3FF6-9B00-18DA6FDBC223}"/>
              </a:ext>
            </a:extLst>
          </p:cNvPr>
          <p:cNvSpPr txBox="1"/>
          <p:nvPr/>
        </p:nvSpPr>
        <p:spPr>
          <a:xfrm>
            <a:off x="1498600" y="3848100"/>
            <a:ext cx="15278100" cy="278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branch) 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관리 흐름을 분기하는 기능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분기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branching) : master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브랜치에서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새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병합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merge) 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새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작업 내용을 다시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master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브랜치에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통합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7B74FC-3C0A-DD24-A227-636486F06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3" y="6069138"/>
            <a:ext cx="7238997" cy="270742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38AAF4-48EC-3E50-A084-60627825FD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6665" y="6064250"/>
            <a:ext cx="7239000" cy="26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7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3846B-1B0F-DA51-1A97-B029583CD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760A05-EE3B-A2C5-0A8F-FBDEE980B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A27DC7-3CA4-95D6-7351-61DC28521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319A745-4A7A-89F6-EEDC-28B526C0B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A28DC1-AFAD-CC9E-C9CA-3D2E90917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BFD84BF7-7676-742A-932C-EF407F54DA06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원격 저장소와의 상호작용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A428C3D8-DCF2-9C4F-D3F4-D4565B53D6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CAD68D63-819E-C8D5-3698-149832513DA1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과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GitHub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상호작용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C48E502E-B215-5E5C-DA21-6E32B5318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5421247E-E0BA-259A-2B6D-E877E9623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D61D170-FF43-A20A-6D87-6CB80D60E6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4322" y="4334895"/>
            <a:ext cx="2587956" cy="2914169"/>
          </a:xfrm>
          <a:prstGeom prst="rect">
            <a:avLst/>
          </a:prstGeom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94F25F84-0EDA-05E9-4B07-2766B6CC4F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1900" y="4334895"/>
            <a:ext cx="2819400" cy="2914169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6DF05A84-24CA-F27B-F78A-4C34D1A6F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1485" y="4334895"/>
            <a:ext cx="2960920" cy="2914169"/>
          </a:xfrm>
          <a:prstGeom prst="rect">
            <a:avLst/>
          </a:prstGeom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DC7D8163-E61E-F7EF-5CE2-B221F1BE29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02591" y="4334895"/>
            <a:ext cx="3154218" cy="2920572"/>
          </a:xfrm>
          <a:prstGeom prst="rect">
            <a:avLst/>
          </a:prstGeom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8B98C3B4-5CFA-B0B6-101D-CE1E2AB21B12}"/>
              </a:ext>
            </a:extLst>
          </p:cNvPr>
          <p:cNvSpPr txBox="1"/>
          <p:nvPr/>
        </p:nvSpPr>
        <p:spPr>
          <a:xfrm>
            <a:off x="1498600" y="7973017"/>
            <a:ext cx="2819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511"/>
              </a:lnSpc>
            </a:pP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원격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저장소에서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Local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복제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92FEC135-88CB-315F-7FE0-610A1B6CBD6C}"/>
              </a:ext>
            </a:extLst>
          </p:cNvPr>
          <p:cNvSpPr txBox="1"/>
          <p:nvPr/>
        </p:nvSpPr>
        <p:spPr>
          <a:xfrm>
            <a:off x="2133600" y="7179267"/>
            <a:ext cx="1549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079"/>
              </a:lnSpc>
            </a:pPr>
            <a:r>
              <a:rPr lang="ko-KR" sz="2300" u="none" strike="noStrike" dirty="0">
                <a:solidFill>
                  <a:srgbClr val="204B8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클론</a:t>
            </a:r>
            <a:r>
              <a:rPr lang="en-US" sz="2300" u="none" strike="noStrike" dirty="0">
                <a:solidFill>
                  <a:srgbClr val="204B8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(clone)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72DF48DD-A420-A53A-18A5-BDF49D20D0D0}"/>
              </a:ext>
            </a:extLst>
          </p:cNvPr>
          <p:cNvSpPr txBox="1"/>
          <p:nvPr/>
        </p:nvSpPr>
        <p:spPr>
          <a:xfrm>
            <a:off x="4498975" y="7973017"/>
            <a:ext cx="2819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511"/>
              </a:lnSpc>
            </a:pP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Local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변경사항을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push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하기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전에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Local</a:t>
            </a:r>
            <a:r>
              <a:rPr lang="ko-KR" sz="1800" b="0" i="0" u="none" strike="noStrike" spc="-200" dirty="0" err="1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7656A520-2053-2B91-4896-D7D0776FD984}"/>
              </a:ext>
            </a:extLst>
          </p:cNvPr>
          <p:cNvSpPr txBox="1"/>
          <p:nvPr/>
        </p:nvSpPr>
        <p:spPr>
          <a:xfrm>
            <a:off x="4905375" y="7439617"/>
            <a:ext cx="2006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079"/>
              </a:lnSpc>
            </a:pPr>
            <a:r>
              <a:rPr lang="ko-KR" sz="2300" u="none" strike="noStrike" dirty="0" err="1">
                <a:solidFill>
                  <a:srgbClr val="204B8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커밋</a:t>
            </a:r>
            <a:r>
              <a:rPr lang="en-US" sz="2300" u="none" strike="noStrike" dirty="0">
                <a:solidFill>
                  <a:srgbClr val="204B8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(commit)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BF5B649C-0713-5F9E-7D0A-07F816945B27}"/>
              </a:ext>
            </a:extLst>
          </p:cNvPr>
          <p:cNvSpPr txBox="1"/>
          <p:nvPr/>
        </p:nvSpPr>
        <p:spPr>
          <a:xfrm>
            <a:off x="7664450" y="7973017"/>
            <a:ext cx="2654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511"/>
              </a:lnSpc>
            </a:pP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Local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변경사항을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원격저장소에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밀어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넣기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D0D37523-4782-C824-A650-08637EEDFACE}"/>
              </a:ext>
            </a:extLst>
          </p:cNvPr>
          <p:cNvSpPr txBox="1"/>
          <p:nvPr/>
        </p:nvSpPr>
        <p:spPr>
          <a:xfrm>
            <a:off x="8216900" y="7179267"/>
            <a:ext cx="1549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079"/>
              </a:lnSpc>
            </a:pPr>
            <a:r>
              <a:rPr lang="ko-KR" sz="2300" u="none" strike="noStrike" dirty="0">
                <a:solidFill>
                  <a:srgbClr val="204B8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푸시</a:t>
            </a:r>
            <a:r>
              <a:rPr lang="en-US" sz="2300" u="none" strike="noStrike" dirty="0">
                <a:solidFill>
                  <a:srgbClr val="204B8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(push)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172B9ADD-696D-7A0A-1E94-759A2135D511}"/>
              </a:ext>
            </a:extLst>
          </p:cNvPr>
          <p:cNvSpPr txBox="1"/>
          <p:nvPr/>
        </p:nvSpPr>
        <p:spPr>
          <a:xfrm>
            <a:off x="13970000" y="7973017"/>
            <a:ext cx="2819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511"/>
              </a:lnSpc>
            </a:pP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원격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저장소의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사항들을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Local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가져와서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합치기</a:t>
            </a: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1EE00916-AD16-0929-AA1F-F26CF2FFC332}"/>
              </a:ext>
            </a:extLst>
          </p:cNvPr>
          <p:cNvSpPr txBox="1"/>
          <p:nvPr/>
        </p:nvSpPr>
        <p:spPr>
          <a:xfrm>
            <a:off x="14700250" y="7439617"/>
            <a:ext cx="1358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079"/>
              </a:lnSpc>
            </a:pPr>
            <a:r>
              <a:rPr lang="ko-KR" sz="2300" u="none" strike="noStrike" dirty="0">
                <a:solidFill>
                  <a:srgbClr val="204B8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풀</a:t>
            </a:r>
            <a:r>
              <a:rPr lang="en-US" sz="2300" u="none" strike="noStrike" dirty="0">
                <a:solidFill>
                  <a:srgbClr val="204B8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(pull)</a:t>
            </a: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D1BDEB82-B3DE-2E52-B0BA-07D41D472FBE}"/>
              </a:ext>
            </a:extLst>
          </p:cNvPr>
          <p:cNvSpPr txBox="1"/>
          <p:nvPr/>
        </p:nvSpPr>
        <p:spPr>
          <a:xfrm>
            <a:off x="10664825" y="7973017"/>
            <a:ext cx="2819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2511"/>
              </a:lnSpc>
            </a:pP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원격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저장소의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사항들을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Local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가져만</a:t>
            </a:r>
            <a:r>
              <a:rPr lang="en-US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800" b="0" i="0" u="none" strike="noStrike" spc="-2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오기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E34B3272-39DC-EAA7-B87D-A7DAB35C1F79}"/>
              </a:ext>
            </a:extLst>
          </p:cNvPr>
          <p:cNvSpPr txBox="1"/>
          <p:nvPr/>
        </p:nvSpPr>
        <p:spPr>
          <a:xfrm>
            <a:off x="11071225" y="7439617"/>
            <a:ext cx="2006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6079"/>
              </a:lnSpc>
            </a:pPr>
            <a:r>
              <a:rPr lang="ko-KR" sz="2300" u="none" strike="noStrike" dirty="0">
                <a:solidFill>
                  <a:srgbClr val="204B8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패치</a:t>
            </a:r>
            <a:r>
              <a:rPr lang="en-US" sz="2300" u="none" strike="noStrike" dirty="0">
                <a:solidFill>
                  <a:srgbClr val="204B8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(fetch)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48967456-AB79-441D-98F3-AA09432C8273}"/>
              </a:ext>
            </a:extLst>
          </p:cNvPr>
          <p:cNvSpPr/>
          <p:nvPr/>
        </p:nvSpPr>
        <p:spPr>
          <a:xfrm>
            <a:off x="5459610" y="5480829"/>
            <a:ext cx="898130" cy="62230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174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94B98-1EF5-3C3B-B8D8-F65D0172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CF1F9E5-41FE-5EF1-32A8-E77927B0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A1D467-267E-53FA-94C7-48801E23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A7EBB8-D122-C9B9-F6E9-2FD855131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349F984-9A6C-BFC4-CE1C-2F14F80F5E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CE97909-E80E-A553-E2D5-EB0245382AE2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원격 저장소와의 상호작용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9ED7A48C-26B7-BD14-1292-0E77DDEBC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263DEF5-6ACB-4D19-BC26-6572A05D9E45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과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GitHub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상호작용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1F621967-8811-7356-7412-F41B27FEFB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3EFB9E47-C05D-476D-3030-C48563981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8C49FC-E19D-C45F-13C7-8B153CBA0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16" y="4074803"/>
            <a:ext cx="7149678" cy="4613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58F10F9-27F1-6F2B-B914-A83B396562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312" y="4074803"/>
            <a:ext cx="7458075" cy="46138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204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29EE4-DC26-BC5F-1E95-0F65FA186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1BA88F25-EC2D-A813-9A2E-2021F008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9E73EB4-2515-9290-1750-7F6FC1F0E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0060B3-E3C5-AA31-1443-87418FFF9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B8DAEC2B-5575-A443-9858-A26514A1743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182D5A3C-68CB-BD2B-AC10-ABEFE63E8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AFAC5A5-7320-FF03-CD44-FCD0536D42EA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1B55F156-13CB-A46B-F805-32EB34A72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B16E409-60EC-2DE6-81FF-2FE4E65896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727213F5-C11C-1EF8-6F60-2D9EDFB8C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50FAF956-8C97-8ED2-9B44-FF5B29B43A26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 만들기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58D2F20C-0513-755F-CA64-8F76EF2FE66D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작업할 디렉토리를 만들고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mkdir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생성한 디렉토리로 이동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(cd)</a:t>
            </a: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D7BAA583-2A98-3E25-B6DF-89361B8E11EA}"/>
              </a:ext>
            </a:extLst>
          </p:cNvPr>
          <p:cNvSpPr/>
          <p:nvPr/>
        </p:nvSpPr>
        <p:spPr>
          <a:xfrm>
            <a:off x="1981200" y="4828363"/>
            <a:ext cx="12649200" cy="12918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6" name="TextBox 6">
            <a:extLst>
              <a:ext uri="{FF2B5EF4-FFF2-40B4-BE49-F238E27FC236}">
                <a16:creationId xmlns:a16="http://schemas.microsoft.com/office/drawing/2014/main" id="{87D321D0-05C2-22A9-C6B6-18FE3C84D532}"/>
              </a:ext>
            </a:extLst>
          </p:cNvPr>
          <p:cNvSpPr txBox="1"/>
          <p:nvPr/>
        </p:nvSpPr>
        <p:spPr>
          <a:xfrm>
            <a:off x="2390997" y="4912058"/>
            <a:ext cx="10610407" cy="11244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</a:t>
            </a:r>
            <a:r>
              <a:rPr lang="en" altLang="ko-KR" sz="2400" b="0" i="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mkdir</a:t>
            </a: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git-test</a:t>
            </a:r>
          </a:p>
          <a:p>
            <a:pPr>
              <a:lnSpc>
                <a:spcPct val="150000"/>
              </a:lnSpc>
            </a:pP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cd git-test</a:t>
            </a:r>
          </a:p>
          <a:p>
            <a:pPr lvl="1">
              <a:lnSpc>
                <a:spcPct val="150000"/>
              </a:lnSpc>
            </a:pPr>
            <a:endParaRPr lang="en-US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8" name="TextBox 6">
            <a:extLst>
              <a:ext uri="{FF2B5EF4-FFF2-40B4-BE49-F238E27FC236}">
                <a16:creationId xmlns:a16="http://schemas.microsoft.com/office/drawing/2014/main" id="{69FAA84F-6465-F61D-AE3A-A45DCD5B428B}"/>
              </a:ext>
            </a:extLst>
          </p:cNvPr>
          <p:cNvSpPr txBox="1"/>
          <p:nvPr/>
        </p:nvSpPr>
        <p:spPr>
          <a:xfrm>
            <a:off x="1552575" y="6411138"/>
            <a:ext cx="15278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 초기화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현재 디렉토리를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저장소로 만들어 원하는 디렉토리를 기준으로 버전관리를 함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65DAA3F0-2DA5-936D-DB92-A49A5A5EDC0F}"/>
              </a:ext>
            </a:extLst>
          </p:cNvPr>
          <p:cNvSpPr/>
          <p:nvPr/>
        </p:nvSpPr>
        <p:spPr>
          <a:xfrm>
            <a:off x="1981200" y="7260856"/>
            <a:ext cx="12649200" cy="12918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2" name="TextBox 6">
            <a:extLst>
              <a:ext uri="{FF2B5EF4-FFF2-40B4-BE49-F238E27FC236}">
                <a16:creationId xmlns:a16="http://schemas.microsoft.com/office/drawing/2014/main" id="{E88DCE4B-AAF1-34B3-300D-7453C6B3BAA1}"/>
              </a:ext>
            </a:extLst>
          </p:cNvPr>
          <p:cNvSpPr txBox="1"/>
          <p:nvPr/>
        </p:nvSpPr>
        <p:spPr>
          <a:xfrm>
            <a:off x="2390997" y="7344551"/>
            <a:ext cx="10610407" cy="11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</a:t>
            </a:r>
            <a:r>
              <a:rPr kumimoji="1" lang="en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endParaRPr kumimoji="1" lang="ko-KR" altLang="en-US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425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943580-AA89-3308-70E4-460827BF7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9A5A861-ECA7-DFCD-4A96-6022C544F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0A685DA-462B-624E-4712-CB6F63D98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36B9AD-8E54-45EA-8B7B-F87C1541E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467981EF-9949-199D-C876-8DEB8AEEFEB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2A579064-0860-9082-B617-4A0E8074A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7F5EE02-338A-DE79-4C5E-781A4E7431B2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427CF10A-0AE6-9F4A-626B-882CC2F8C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945022F-2808-565F-DDA2-484F4D00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7D1C8A60-5361-95F2-3C5C-3C9B16BC3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98B29E36-5B16-4D1F-47B9-3501E6F7AC6A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파일을 생성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(touch),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추가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(add)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하고 커밋하기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(commit)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하기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3" name="TextBox 6">
            <a:extLst>
              <a:ext uri="{FF2B5EF4-FFF2-40B4-BE49-F238E27FC236}">
                <a16:creationId xmlns:a16="http://schemas.microsoft.com/office/drawing/2014/main" id="{F35A8E1C-B22E-6A68-394B-3221A88CDDA2}"/>
              </a:ext>
            </a:extLst>
          </p:cNvPr>
          <p:cNvSpPr txBox="1"/>
          <p:nvPr/>
        </p:nvSpPr>
        <p:spPr>
          <a:xfrm>
            <a:off x="1498600" y="3848100"/>
            <a:ext cx="15278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파일을 만들고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등록하여 버전 관리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A284518-1A79-1CE5-0F35-BB3914FA43E6}"/>
              </a:ext>
            </a:extLst>
          </p:cNvPr>
          <p:cNvSpPr/>
          <p:nvPr/>
        </p:nvSpPr>
        <p:spPr>
          <a:xfrm>
            <a:off x="1981200" y="4828362"/>
            <a:ext cx="12649200" cy="321073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03CA295-A747-0C9F-7B8F-C6A9AB8F9FC4}"/>
              </a:ext>
            </a:extLst>
          </p:cNvPr>
          <p:cNvSpPr txBox="1"/>
          <p:nvPr/>
        </p:nvSpPr>
        <p:spPr>
          <a:xfrm>
            <a:off x="2390997" y="4870210"/>
            <a:ext cx="10715403" cy="29402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touch </a:t>
            </a:r>
            <a:r>
              <a:rPr lang="en" altLang="ko-KR" sz="2400" b="0" i="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README.md</a:t>
            </a:r>
            <a:endParaRPr lang="en" altLang="ko-KR" sz="2400" b="0" i="0" dirty="0">
              <a:solidFill>
                <a:schemeClr val="bg1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status         		#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상태 확인</a:t>
            </a:r>
          </a:p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</a:t>
            </a: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</a:t>
            </a:r>
            <a:r>
              <a:rPr lang="en" altLang="ko-KR" sz="2400" b="0" i="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README.md</a:t>
            </a: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	# 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추가</a:t>
            </a:r>
          </a:p>
          <a:p>
            <a:pPr>
              <a:lnSpc>
                <a:spcPct val="150000"/>
              </a:lnSpc>
            </a:pPr>
            <a:r>
              <a:rPr lang="en-US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</a:t>
            </a: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-m "first commit"  # </a:t>
            </a:r>
            <a:r>
              <a:rPr lang="ko-KR" altLang="en-US" sz="2400" b="0" i="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ko-KR" altLang="en-US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작성</a:t>
            </a:r>
            <a:endParaRPr lang="en-US" altLang="ko-KR" sz="2400" b="0" i="0" dirty="0">
              <a:solidFill>
                <a:schemeClr val="bg1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</a:t>
            </a: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log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--</a:t>
            </a:r>
            <a:r>
              <a:rPr kumimoji="1" lang="en-US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oneline</a:t>
            </a:r>
            <a:endParaRPr kumimoji="1" lang="ko-KR" altLang="en-US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83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287500" y="61341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398500" y="6134100"/>
            <a:ext cx="3759200" cy="177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11300" y="1917700"/>
            <a:ext cx="13246100" cy="14122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22400" y="76073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u="none" strike="noStrike" spc="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협업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u="none" strike="noStrike" spc="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가이드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359196-23C2-96C2-B710-5F002B921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57FF9C-A34F-B856-6029-04DF324A8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8BC6FF0-4D67-0C5E-6F56-E6FF99C8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8AB4A04-0810-FB9E-3063-D5E540AF9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57CC0E24-65C3-EB6B-0036-C084C4E53E4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F27AF47-CF88-897B-4C9B-7B7113748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314BE859-5155-22AC-AEDE-1D4E6CAE3F2B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48307FFB-9B00-94AE-3527-2A86527B21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FCF0C16-D12C-0E3B-EB36-E02CA86DA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4F71F39C-1179-1D22-DBC5-963485C4F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BC907E50-CE3E-6816-6E5D-FCB0F98EC9C7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수정 및 </a:t>
            </a: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AA4FF07-8E5E-BC92-1FFE-E8E274158DEE}"/>
              </a:ext>
            </a:extLst>
          </p:cNvPr>
          <p:cNvSpPr/>
          <p:nvPr/>
        </p:nvSpPr>
        <p:spPr>
          <a:xfrm>
            <a:off x="1981200" y="4828363"/>
            <a:ext cx="12649200" cy="2601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279851F3-E0BD-F92E-10FC-C91C5805FF43}"/>
              </a:ext>
            </a:extLst>
          </p:cNvPr>
          <p:cNvSpPr txBox="1"/>
          <p:nvPr/>
        </p:nvSpPr>
        <p:spPr>
          <a:xfrm>
            <a:off x="2390997" y="4870211"/>
            <a:ext cx="10610407" cy="25174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echo "My first Git practice" &gt;&gt; </a:t>
            </a:r>
            <a:r>
              <a:rPr lang="en" altLang="ko-KR" sz="2400" b="0" i="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readme.txt</a:t>
            </a:r>
            <a:endParaRPr lang="en" altLang="ko-KR" sz="2400" b="0" i="0" dirty="0">
              <a:solidFill>
                <a:schemeClr val="bg1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add </a:t>
            </a:r>
            <a:r>
              <a:rPr lang="en" altLang="ko-KR" sz="2400" b="0" i="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readme.txt</a:t>
            </a:r>
            <a:endParaRPr lang="en" altLang="ko-KR" sz="2400" b="0" i="0" dirty="0">
              <a:solidFill>
                <a:schemeClr val="bg1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commit -m "edit: first commit"</a:t>
            </a:r>
            <a:endParaRPr kumimoji="1" lang="ko-KR" altLang="en-US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236EE7F2-D9D8-B04D-2C89-E6CB9491FB85}"/>
              </a:ext>
            </a:extLst>
          </p:cNvPr>
          <p:cNvSpPr txBox="1"/>
          <p:nvPr/>
        </p:nvSpPr>
        <p:spPr>
          <a:xfrm>
            <a:off x="1498600" y="3848100"/>
            <a:ext cx="15278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수정 후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add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409625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40A1C-C49D-D34E-53A3-B9E5EC8A6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4784F2-473D-5BCF-1212-E43CA9FE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4B377EA-D06A-E4D8-CF7C-404CFD9F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1A42FCF-6EA9-A70C-FC4F-7E4733B86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C49986BE-8415-0905-3325-CB9F9FA4BC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FE58B1D-A621-5220-C30A-6D1B242F2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5DD633D-C5E3-A939-18F5-7DEF0D322006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574AF477-1BC2-81B3-9F4B-DF1AE3683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9CE5B83-F288-11B1-6E18-579B1F80C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5190C43B-3044-59B1-DD85-6E6DCB38A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EDD406AB-1FCE-FDCA-0586-53A819504D6D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수정 및 </a:t>
            </a: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718CD0B-F63D-62DA-FC2E-DD53F9E2C4E5}"/>
              </a:ext>
            </a:extLst>
          </p:cNvPr>
          <p:cNvSpPr/>
          <p:nvPr/>
        </p:nvSpPr>
        <p:spPr>
          <a:xfrm>
            <a:off x="1981200" y="4828363"/>
            <a:ext cx="12649200" cy="2601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E2D6BD79-704E-A36E-5B8D-FD16BC17B4C8}"/>
              </a:ext>
            </a:extLst>
          </p:cNvPr>
          <p:cNvSpPr txBox="1"/>
          <p:nvPr/>
        </p:nvSpPr>
        <p:spPr>
          <a:xfrm>
            <a:off x="2390997" y="4870211"/>
            <a:ext cx="10610407" cy="25174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echo "This is </a:t>
            </a:r>
            <a:r>
              <a:rPr lang="en" altLang="ko-KR" sz="2400" b="0" i="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app.java</a:t>
            </a: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 &gt; </a:t>
            </a:r>
            <a:r>
              <a:rPr lang="en" altLang="ko-KR" sz="2400" b="0" i="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app.java</a:t>
            </a:r>
            <a:endParaRPr lang="en" altLang="ko-KR" sz="2400" b="0" i="0" dirty="0">
              <a:solidFill>
                <a:schemeClr val="bg1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add </a:t>
            </a:r>
            <a:r>
              <a:rPr lang="en" altLang="ko-KR" sz="2400" b="0" i="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app.java</a:t>
            </a:r>
            <a:endParaRPr lang="en" altLang="ko-KR" sz="2400" b="0" i="0" dirty="0">
              <a:solidFill>
                <a:schemeClr val="bg1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commit -m "add: </a:t>
            </a:r>
            <a:r>
              <a:rPr lang="en" altLang="ko-KR" sz="2400" b="0" i="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app.java</a:t>
            </a:r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file"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325E249E-12F5-230B-40DC-ED6EC747AB24}"/>
              </a:ext>
            </a:extLst>
          </p:cNvPr>
          <p:cNvSpPr txBox="1"/>
          <p:nvPr/>
        </p:nvSpPr>
        <p:spPr>
          <a:xfrm>
            <a:off x="1498600" y="3848100"/>
            <a:ext cx="15278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새 파일 생성 및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2776216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93D743-C57B-FE0F-B626-76B418A93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0411467-9DCC-36A2-B9C5-3DC0CB10A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134228F-E370-EABB-E9BF-FF9F2C8B8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2E569B9-769B-4085-584D-BEC9A129B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AA44F822-DA90-A498-D8B1-50363BBB29F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4417439-7B64-E7FA-B0D5-C3A7C52B0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F4A972B-15A8-9E0A-22ED-D52AA128F045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DBD7B2D-29B8-358D-2315-93EFF3A27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98ABA82-6271-42C4-2BD9-082C00C38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B2B70CC1-5958-3E80-8F93-B0055E5D3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5B4953C5-A162-E404-FFAF-730DC8A8AD76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기록 확인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C995530F-8B07-5BC8-B377-7F0BD44DD448}"/>
              </a:ext>
            </a:extLst>
          </p:cNvPr>
          <p:cNvSpPr txBox="1"/>
          <p:nvPr/>
        </p:nvSpPr>
        <p:spPr>
          <a:xfrm>
            <a:off x="1498600" y="3848100"/>
            <a:ext cx="15278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 줄로 요약된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히스토리 확인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1662E92-42C0-54FE-9AAB-D9C753FA9655}"/>
              </a:ext>
            </a:extLst>
          </p:cNvPr>
          <p:cNvSpPr/>
          <p:nvPr/>
        </p:nvSpPr>
        <p:spPr>
          <a:xfrm>
            <a:off x="1981200" y="4828363"/>
            <a:ext cx="12649200" cy="12918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5DEBB92-DA28-7E89-3938-6EF9FD143C80}"/>
              </a:ext>
            </a:extLst>
          </p:cNvPr>
          <p:cNvSpPr txBox="1"/>
          <p:nvPr/>
        </p:nvSpPr>
        <p:spPr>
          <a:xfrm>
            <a:off x="2390997" y="4912058"/>
            <a:ext cx="10610407" cy="11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" altLang="ko-KR" sz="2400" b="0" i="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log --</a:t>
            </a:r>
            <a:r>
              <a:rPr lang="en" altLang="ko-KR" sz="2400" b="0" i="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oneline</a:t>
            </a:r>
            <a:endParaRPr lang="en" altLang="ko-KR" sz="2400" b="0" i="0" dirty="0">
              <a:solidFill>
                <a:schemeClr val="bg1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30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230364-510A-4FA9-B561-D6A580BEB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B25CCD-F5CE-11C2-8813-24ACEF66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69A18AA-738F-7E38-85DB-A9486CDC0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CC76C2-703A-AB3B-0062-19A2714ED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0E3F0801-017B-F670-92F7-24FB1C0D943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F96B6732-9ACE-62C7-3043-892FD1FEF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C21EDFC2-C391-5860-EA2D-6E2579F260E0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1BEAA8E7-A92D-BA18-0E90-25461A6C5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9F65B41-08A1-BA06-0BCA-ECF249C40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6CA267DE-A009-191B-551D-A4811BD70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795D9ED8-E052-B4D8-3EE4-3D35FEA6CC72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상태 확인하기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(status, diff, log)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45268A9B-7A4F-8440-17D5-2DC53A81DA3C}"/>
              </a:ext>
            </a:extLst>
          </p:cNvPr>
          <p:cNvSpPr txBox="1"/>
          <p:nvPr/>
        </p:nvSpPr>
        <p:spPr>
          <a:xfrm>
            <a:off x="1498600" y="3848100"/>
            <a:ext cx="15278100" cy="396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상태 확인하기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(status)</a:t>
            </a:r>
            <a:b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파일의 상태에 따라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Untracked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Tracked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분류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변경사항 확인하기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(diff)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: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파일의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수정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,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삭제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비교가능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(commit)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히스토리 조회하기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(log)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  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en-US" altLang="ko-KR" sz="2000" dirty="0"/>
              <a:t> Staging Area</a:t>
            </a:r>
            <a:r>
              <a:rPr lang="ko-KR" altLang="en-US" sz="2000" dirty="0"/>
              <a:t>에 있는 내용을 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b="1" dirty="0"/>
              <a:t>      </a:t>
            </a:r>
            <a:r>
              <a:rPr lang="ko-KR" altLang="en-US" sz="2000" dirty="0"/>
              <a:t>로컬 저장소</a:t>
            </a:r>
            <a:r>
              <a:rPr lang="en-US" altLang="ko-KR" sz="2000" dirty="0"/>
              <a:t>(Repository)</a:t>
            </a:r>
            <a:r>
              <a:rPr lang="ko-KR" altLang="en-US" sz="2000" dirty="0"/>
              <a:t>에 기록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6005D1-F2E1-5FFB-66C5-397424B2A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400" y="3595443"/>
            <a:ext cx="7035353" cy="30206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5A2319F-E676-A8C4-AC63-763627564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6806923"/>
            <a:ext cx="7401959" cy="22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43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8EB05-DD69-770C-0846-66F9A0C9E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C0C30A-6B9A-02D5-A069-0FF16B69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0A93760-F288-8B15-3416-1646F123C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D9F9B4-C3AB-0A04-BE7B-6E0F3D91B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8E96E3E9-4C79-22D3-20B3-50157E8795B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5EB47BA-E240-A120-9EF7-F2C344828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8A235FA-26C0-0BB9-379A-4A393BC03A8B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B52E88D-559D-E2D4-F4F3-D3E088778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C3A2644-14A4-34EF-B522-98D10B911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900314E2-B7C9-3C99-39BA-D12F4FAD6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A982804C-6AE6-079A-2480-2EAAEA0B2A8A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 전체 흐름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53604F4F-EC62-FAB2-03C8-C87F1019F67F}"/>
              </a:ext>
            </a:extLst>
          </p:cNvPr>
          <p:cNvSpPr txBox="1"/>
          <p:nvPr/>
        </p:nvSpPr>
        <p:spPr>
          <a:xfrm>
            <a:off x="1498600" y="3848100"/>
            <a:ext cx="15278100" cy="396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Working Directory: </a:t>
            </a:r>
            <a:r>
              <a:rPr lang="ko-KR" altLang="en-US" sz="2400" dirty="0"/>
              <a:t>작업 중인 디렉토리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Staging Area (Index) : </a:t>
            </a:r>
            <a:r>
              <a:rPr lang="ko-KR" altLang="en-US" sz="2400" dirty="0"/>
              <a:t>변경 내용 임시저장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Local Repository: </a:t>
            </a:r>
            <a:r>
              <a:rPr lang="ko-KR" altLang="en-US" sz="2400" dirty="0"/>
              <a:t>변경 저장하는 </a:t>
            </a:r>
            <a:r>
              <a:rPr lang="en-US" altLang="ko-KR" sz="2400" dirty="0"/>
              <a:t>Local</a:t>
            </a:r>
            <a:r>
              <a:rPr lang="ko-KR" altLang="en-US" sz="2400" dirty="0"/>
              <a:t>저장소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/>
              <a:t>Remote Repository : </a:t>
            </a:r>
            <a:r>
              <a:rPr lang="ko-KR" altLang="en-US" sz="2400" dirty="0"/>
              <a:t>원격 저장소 </a:t>
            </a: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DEFEC9-B827-14FD-B0E7-435513055E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600" y="3794760"/>
            <a:ext cx="6924476" cy="526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68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5F2B1-CE5F-0CAD-85B0-74D883739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A6F45F-764A-7AD0-D442-67EDA37D3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1E3989E-C17C-C536-EAB4-58E2BC7F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3A5D23C-18BA-BC64-CC19-18CD89C3D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53B0A8A2-1BC1-B7AC-9489-8357D63A607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5CE3E55-825B-9089-D849-DDECD07DE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58B5671-D3B2-F3F3-853D-148ACBE21E1C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D5CC1973-4E92-0F9A-CAF6-69346AB7F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21ECB19-C43A-692B-BE36-05B78CF8C5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56664B62-6432-BF5B-1D86-EADB3272E3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234A73A5-450D-EA8F-49B6-4FC87AEF46AA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이동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병합하기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5E07A-A7D2-9235-4B0C-B67EAF88346F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새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생성하고 이동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066EB87-BE1A-693A-709A-1A225B486404}"/>
              </a:ext>
            </a:extLst>
          </p:cNvPr>
          <p:cNvSpPr/>
          <p:nvPr/>
        </p:nvSpPr>
        <p:spPr>
          <a:xfrm>
            <a:off x="1981200" y="4828362"/>
            <a:ext cx="12877800" cy="260113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C85D2DCF-7F15-4FA0-7C75-33B926BE2C5B}"/>
              </a:ext>
            </a:extLst>
          </p:cNvPr>
          <p:cNvSpPr txBox="1"/>
          <p:nvPr/>
        </p:nvSpPr>
        <p:spPr>
          <a:xfrm>
            <a:off x="2438400" y="4796855"/>
            <a:ext cx="10944003" cy="25174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branch dev        # dev </a:t>
            </a:r>
            <a:r>
              <a:rPr kumimoji="1" lang="ko-KR" altLang="en-US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</a:t>
            </a: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switch dev        # dev </a:t>
            </a:r>
            <a:r>
              <a:rPr kumimoji="1" lang="ko-KR" altLang="en-US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브랜치로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이동</a:t>
            </a:r>
            <a:endParaRPr kumimoji="1" lang="en-US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</a:t>
            </a: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checkout –b dev2  #dev</a:t>
            </a:r>
            <a:r>
              <a:rPr kumimoji="1" lang="ko-KR" altLang="en-US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생성후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이동</a:t>
            </a:r>
            <a:endParaRPr kumimoji="1" lang="en-US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</a:t>
            </a: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branch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--list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4709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68FE4-FCC2-E189-F7D9-0042ADC45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60C3A25-9B31-06B5-D921-D76FB158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28A7355-F95D-FFC4-A046-1C00129AD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D1DD18B-2A3E-702C-1CE3-92800F518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F5EED369-4302-6A2F-B813-345963B75CE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D4FA6624-29D2-4351-4016-62F94E063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11B8E291-5D9D-39EB-FD6B-DE631A3E86C2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365CC72E-961C-2D77-E019-17953089A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121014A-5394-B626-17A9-6961CA8D5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75962F50-9EC9-FBC9-92E0-0981B5F8C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639A4270-D7DF-31D6-AABB-CB16B7FA5147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이동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병합하기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057BE-2A7F-FFAB-D1A6-A244CB8A53E3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브랜치에서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수정 및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082EF26-721C-2CDF-10E8-9C0733FEA059}"/>
              </a:ext>
            </a:extLst>
          </p:cNvPr>
          <p:cNvSpPr/>
          <p:nvPr/>
        </p:nvSpPr>
        <p:spPr>
          <a:xfrm>
            <a:off x="1981200" y="4828363"/>
            <a:ext cx="12649200" cy="2601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F99DEBD6-A696-0B94-D36A-87FC5D0E37D9}"/>
              </a:ext>
            </a:extLst>
          </p:cNvPr>
          <p:cNvSpPr txBox="1"/>
          <p:nvPr/>
        </p:nvSpPr>
        <p:spPr>
          <a:xfrm>
            <a:off x="2390997" y="4870211"/>
            <a:ext cx="10610407" cy="25174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echo "dev branch line" &gt;&gt; </a:t>
            </a:r>
            <a:r>
              <a:rPr kumimoji="1" lang="en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readme.txt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add .	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전체 올리기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commit -m "edit: add line in dev branch"</a:t>
            </a:r>
          </a:p>
        </p:txBody>
      </p:sp>
    </p:spTree>
    <p:extLst>
      <p:ext uri="{BB962C8B-B14F-4D97-AF65-F5344CB8AC3E}">
        <p14:creationId xmlns:p14="http://schemas.microsoft.com/office/powerpoint/2010/main" val="2690617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67D224-9D7D-55B8-43A0-F249BDD7C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81DCA4-66EF-102C-8D9E-C920910DF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3B42DF1-5BC9-FB13-FC42-3955FB0E0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4814E87-92B6-79E1-B141-3F684A35E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49DB7423-78AC-F90B-F5A3-33E895E131B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D582A8DA-8FB3-5A80-B79A-EB4ED884E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0C257B0-0B00-F5CB-052D-9571FDC3718B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기본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7B4526B-D8B2-7B33-6300-143C8A2A7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6B1F4B8-C278-6F67-D712-00D2A2EF1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16F09328-CD7B-8C46-9D9D-31DE2238F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62ACEF3F-2B83-DF3C-F2A5-BE2CAF2D85B4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이동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병합하기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F55BC-4790-E348-43AE-C50EE2B8FC30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main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브랜치로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돌아가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병합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0F08A43-145C-E5A9-16BC-15C10E791048}"/>
              </a:ext>
            </a:extLst>
          </p:cNvPr>
          <p:cNvSpPr/>
          <p:nvPr/>
        </p:nvSpPr>
        <p:spPr>
          <a:xfrm>
            <a:off x="1981200" y="4828363"/>
            <a:ext cx="12649200" cy="12918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D9B79E11-ADDF-B4DB-9AD9-B7ADE87752AA}"/>
              </a:ext>
            </a:extLst>
          </p:cNvPr>
          <p:cNvSpPr txBox="1"/>
          <p:nvPr/>
        </p:nvSpPr>
        <p:spPr>
          <a:xfrm>
            <a:off x="2390997" y="4912058"/>
            <a:ext cx="10610407" cy="11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switch main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	#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메인 </a:t>
            </a:r>
            <a:r>
              <a:rPr kumimoji="1" lang="ko-KR" altLang="en-US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브랜치로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이동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merge dev	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메인 </a:t>
            </a:r>
            <a:r>
              <a:rPr kumimoji="1" lang="ko-KR" altLang="en-US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브랜치에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dev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병합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4952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2AA423-8276-E818-32FC-1E3A45F98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05F351-C1BD-EB4F-CC2F-5287D7232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BBD49B3-2E74-703F-B2DD-24336D7C8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71FC376-232E-4CF2-0A62-38F96FD9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8E03306C-8D0E-5637-73BB-A05F8BB958C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28515BB4-52C0-48F4-5907-A2CD6D179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973566FE-4886-5F6A-0104-815A2B83DC1B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85595A1-7D61-3C63-D8AD-6265ECB34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2639AE7-3552-DDD8-FD13-CD5BAAE5A8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8D1539CE-5FCB-8656-2364-F485AF6F4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73FB6160-FEAE-29E6-2C04-CD3A7662B2A3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상태 확인과 변경사항 추적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2DBF8-9DE5-6875-9FDD-64289EFA145B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추가 및 변경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788D5E9-3230-8B7E-3148-674CB8DD94F5}"/>
              </a:ext>
            </a:extLst>
          </p:cNvPr>
          <p:cNvSpPr/>
          <p:nvPr/>
        </p:nvSpPr>
        <p:spPr>
          <a:xfrm>
            <a:off x="1981200" y="4828363"/>
            <a:ext cx="12649200" cy="12918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A72273E6-1C7C-223E-D90B-2DA507D5DE0C}"/>
              </a:ext>
            </a:extLst>
          </p:cNvPr>
          <p:cNvSpPr txBox="1"/>
          <p:nvPr/>
        </p:nvSpPr>
        <p:spPr>
          <a:xfrm>
            <a:off x="2390997" y="4912058"/>
            <a:ext cx="10610407" cy="11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</a:t>
            </a:r>
            <a:r>
              <a:rPr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"Line A" &gt;&gt; </a:t>
            </a:r>
            <a:r>
              <a:rPr kumimoji="1" lang="en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fileA.txt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</a:t>
            </a:r>
            <a:r>
              <a:rPr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echo "Line B" &gt;&gt; </a:t>
            </a:r>
            <a:r>
              <a:rPr kumimoji="1" lang="en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fileB.txt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D8D56EA9-43A1-F6FF-2D05-3131B96C28C7}"/>
              </a:ext>
            </a:extLst>
          </p:cNvPr>
          <p:cNvSpPr txBox="1"/>
          <p:nvPr/>
        </p:nvSpPr>
        <p:spPr>
          <a:xfrm>
            <a:off x="1552575" y="6411138"/>
            <a:ext cx="15278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상태와 변경사항 확인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57618D6-E3E2-A229-9EC9-FA6ED0956B45}"/>
              </a:ext>
            </a:extLst>
          </p:cNvPr>
          <p:cNvSpPr/>
          <p:nvPr/>
        </p:nvSpPr>
        <p:spPr>
          <a:xfrm>
            <a:off x="1981200" y="7323557"/>
            <a:ext cx="12649200" cy="12918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37903326-C985-D6E5-87B1-8914677C7AB2}"/>
              </a:ext>
            </a:extLst>
          </p:cNvPr>
          <p:cNvSpPr txBox="1"/>
          <p:nvPr/>
        </p:nvSpPr>
        <p:spPr>
          <a:xfrm>
            <a:off x="2390997" y="7344551"/>
            <a:ext cx="10610407" cy="11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status	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추적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kumimoji="1" lang="ko-KR" altLang="en-US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비추적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파일 현황 확인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diff	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kumimoji="1" lang="ko-KR" altLang="en-US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스테이징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전 변경 내용 확인 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(commit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후 변경하면 변경내용 비교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912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74FDAA-2B7F-0A1A-E172-BACE9CAF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B3CB5A2-E5DF-B1A8-70F6-4674754B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C1E7892-2688-735B-FAAE-AEA82C8D4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8A38CA7-D31A-B9F0-B15F-12DB03B44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181106D9-B0FF-9EB6-6B77-83D2BDF6D8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998F0D09-26C0-8836-F5B6-E5F4FF83E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DCF3647-4F38-5666-FC46-233C9E512AAB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7AF132ED-ACC2-4421-D820-4C326675D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B26BA3F-E17A-B9C3-BA0D-FA14DCC74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840A59A2-87FF-4A79-C8F8-4C47CCF5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69505F4E-DD68-EF0C-5FD0-395876E1D340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상태 확인과 변경사항 추적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A18B9F-501E-AE27-679D-F84F9B529EC1}"/>
              </a:ext>
            </a:extLst>
          </p:cNvPr>
          <p:cNvGrpSpPr/>
          <p:nvPr/>
        </p:nvGrpSpPr>
        <p:grpSpPr>
          <a:xfrm>
            <a:off x="1981200" y="4580220"/>
            <a:ext cx="12649200" cy="2601138"/>
            <a:chOff x="1981200" y="4557234"/>
            <a:chExt cx="12649200" cy="26011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0FDE3EEF-6C47-33B7-B089-521D7E7355BC}"/>
                </a:ext>
              </a:extLst>
            </p:cNvPr>
            <p:cNvSpPr/>
            <p:nvPr/>
          </p:nvSpPr>
          <p:spPr>
            <a:xfrm>
              <a:off x="1981200" y="4557234"/>
              <a:ext cx="12649200" cy="2601138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11491BCD-6318-65D1-9AED-4A5B63F2439D}"/>
                </a:ext>
              </a:extLst>
            </p:cNvPr>
            <p:cNvSpPr txBox="1"/>
            <p:nvPr/>
          </p:nvSpPr>
          <p:spPr>
            <a:xfrm>
              <a:off x="2390997" y="4599082"/>
              <a:ext cx="10610407" cy="251744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50000"/>
                </a:lnSpc>
              </a:pPr>
              <a:r>
                <a:rPr kumimoji="1" lang="en" altLang="ko-KR" sz="24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$ git add </a:t>
              </a:r>
              <a:r>
                <a:rPr kumimoji="1" lang="en" altLang="ko-KR" sz="2400" dirty="0" err="1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fileA.txt</a:t>
              </a:r>
              <a:endPara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" altLang="ko-KR" sz="24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$ git commit -m "add: </a:t>
              </a:r>
              <a:r>
                <a:rPr kumimoji="1" lang="en" altLang="ko-KR" sz="2400" dirty="0" err="1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fileA.txt</a:t>
              </a:r>
              <a:r>
                <a:rPr kumimoji="1" lang="en" altLang="ko-KR" sz="24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"</a:t>
              </a:r>
            </a:p>
            <a:p>
              <a:pPr>
                <a:lnSpc>
                  <a:spcPct val="150000"/>
                </a:lnSpc>
              </a:pPr>
              <a:r>
                <a:rPr kumimoji="1" lang="en" altLang="ko-KR" sz="24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$ git add .</a:t>
              </a:r>
            </a:p>
            <a:p>
              <a:pPr>
                <a:lnSpc>
                  <a:spcPct val="150000"/>
                </a:lnSpc>
              </a:pPr>
              <a:r>
                <a:rPr kumimoji="1" lang="en" altLang="ko-KR" sz="24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$ git commit -m "add: </a:t>
              </a:r>
              <a:r>
                <a:rPr kumimoji="1" lang="en" altLang="ko-KR" sz="2400" dirty="0" err="1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fileB.txt</a:t>
              </a:r>
              <a:r>
                <a:rPr kumimoji="1" lang="en" altLang="ko-KR" sz="24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"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FA34C6-853A-EF1A-5651-85BE2871EC75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스테이징과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01E95898-13C2-937F-EB4C-4162BF107372}"/>
              </a:ext>
            </a:extLst>
          </p:cNvPr>
          <p:cNvSpPr txBox="1"/>
          <p:nvPr/>
        </p:nvSpPr>
        <p:spPr>
          <a:xfrm>
            <a:off x="1552575" y="7224134"/>
            <a:ext cx="15278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히스토리 그래프 보기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F6388C81-342A-FF27-D2DF-3FF0F88BF31E}"/>
              </a:ext>
            </a:extLst>
          </p:cNvPr>
          <p:cNvSpPr/>
          <p:nvPr/>
        </p:nvSpPr>
        <p:spPr>
          <a:xfrm>
            <a:off x="1981200" y="7825710"/>
            <a:ext cx="12649200" cy="1356389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9B4C4B9C-8A5D-2644-3200-55013CA83E11}"/>
              </a:ext>
            </a:extLst>
          </p:cNvPr>
          <p:cNvSpPr txBox="1"/>
          <p:nvPr/>
        </p:nvSpPr>
        <p:spPr>
          <a:xfrm>
            <a:off x="2390997" y="7909406"/>
            <a:ext cx="10610407" cy="11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log --oneline –graph</a:t>
            </a: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log –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pretty=</a:t>
            </a: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oneline –graph</a:t>
            </a:r>
          </a:p>
        </p:txBody>
      </p:sp>
    </p:spTree>
    <p:extLst>
      <p:ext uri="{BB962C8B-B14F-4D97-AF65-F5344CB8AC3E}">
        <p14:creationId xmlns:p14="http://schemas.microsoft.com/office/powerpoint/2010/main" val="3729917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700" y="4051300"/>
            <a:ext cx="64389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4330700"/>
            <a:ext cx="2667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68600" y="4419600"/>
            <a:ext cx="266700" cy="215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60000" y="4660900"/>
            <a:ext cx="5626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협력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1400" y="6426200"/>
            <a:ext cx="62103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개발자들이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팀을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이루어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소프트웨어를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과정에서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원활한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커뮤니케이션과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역할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분담을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통해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효율적으로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목표를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달성하는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것이다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 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100" y="50800"/>
            <a:ext cx="2527300" cy="2006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가이드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2050" name="Picture 2" descr="Team work concept illustration">
            <a:extLst>
              <a:ext uri="{FF2B5EF4-FFF2-40B4-BE49-F238E27FC236}">
                <a16:creationId xmlns:a16="http://schemas.microsoft.com/office/drawing/2014/main" id="{5304337B-0B36-2E1E-3D49-37DFAB931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3457414"/>
            <a:ext cx="79502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DC299-842F-0566-D2D6-CDCD1D53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696E37-04FB-FF89-5BA8-1BFD62AA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C8E8B6-E1C9-29F3-7144-6BC0918F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BDCE98C-E791-5464-4F02-2A72B3457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E8F17FB6-E042-F7C0-C447-755D8AFDE3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AFDA5C5-8C5A-0943-176C-0FD86A320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FDDF921A-69E1-5E2E-FCD7-B50BA5835D20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4E65FB9A-45EE-53C6-5B00-18583366E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B4657C3-E58D-B1BF-9A69-54FDD3BA4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BD1029A0-5334-285F-563E-8E847FFE6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BC3F8BB7-0BF6-F78A-E6C6-2B99ED158D56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관리 심화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BE1D9-363D-A8A4-8D44-427E258F2773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기능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 및 이동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BD71E76-73F3-46BC-7DC3-54A05A8CED3F}"/>
              </a:ext>
            </a:extLst>
          </p:cNvPr>
          <p:cNvSpPr/>
          <p:nvPr/>
        </p:nvSpPr>
        <p:spPr>
          <a:xfrm>
            <a:off x="1981200" y="4828363"/>
            <a:ext cx="12649200" cy="12918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CA97E7B-BCCF-B207-5B35-02D0FEAB6E2A}"/>
              </a:ext>
            </a:extLst>
          </p:cNvPr>
          <p:cNvSpPr txBox="1"/>
          <p:nvPr/>
        </p:nvSpPr>
        <p:spPr>
          <a:xfrm>
            <a:off x="2390997" y="4912058"/>
            <a:ext cx="11096403" cy="11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checkout -b feature/login	#checkout –b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</a:t>
            </a:r>
            <a:r>
              <a:rPr kumimoji="1" lang="ko-KR" altLang="en-US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생성과 이동을 동시에 수행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241533D-8A2C-9391-9A93-7272004C846E}"/>
              </a:ext>
            </a:extLst>
          </p:cNvPr>
          <p:cNvSpPr txBox="1"/>
          <p:nvPr/>
        </p:nvSpPr>
        <p:spPr>
          <a:xfrm>
            <a:off x="1552575" y="6411138"/>
            <a:ext cx="15278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기능 완료 후 병합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DD9C9D0-FBAF-3551-3AFA-D21D15C29D46}"/>
              </a:ext>
            </a:extLst>
          </p:cNvPr>
          <p:cNvSpPr/>
          <p:nvPr/>
        </p:nvSpPr>
        <p:spPr>
          <a:xfrm>
            <a:off x="1981200" y="7260856"/>
            <a:ext cx="12649200" cy="12918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DB80613-721A-4D90-D207-4866506F9432}"/>
              </a:ext>
            </a:extLst>
          </p:cNvPr>
          <p:cNvSpPr txBox="1"/>
          <p:nvPr/>
        </p:nvSpPr>
        <p:spPr>
          <a:xfrm>
            <a:off x="2390997" y="7344551"/>
            <a:ext cx="10610407" cy="11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switch main</a:t>
            </a: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merge feature/login</a:t>
            </a:r>
          </a:p>
        </p:txBody>
      </p:sp>
    </p:spTree>
    <p:extLst>
      <p:ext uri="{BB962C8B-B14F-4D97-AF65-F5344CB8AC3E}">
        <p14:creationId xmlns:p14="http://schemas.microsoft.com/office/powerpoint/2010/main" val="2284693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4C7F0-1758-395B-4652-D6D480C52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FA122E-DDE8-4A13-3560-4DB2F0708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401423-D9AE-8F49-B577-7188BB156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92FEED7-2415-FC5A-2D79-5A5F84303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B135158A-5C9A-A1EA-22B8-1B6F59338D0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B311E5F2-F46E-E6F5-C192-33F73FDB0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B735812-A5CE-8116-C478-F5320ACA3884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159AE54-C69F-DDAE-91C9-5A86ECF73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EBFB31FD-1B8B-A6C7-7619-CA9369D95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4CC610D1-CB28-693A-F456-05E540873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ED78E1E4-819A-5F5C-2BBE-B811B6EA5AC3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삭제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복원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24BD1-E305-7E38-DDA2-70A64FD0D84F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>
              <a:lnSpc>
                <a:spcPct val="150000"/>
              </a:lnSpc>
            </a:pP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D69FB98-FAFF-25C1-C4C1-B7A538B15935}"/>
              </a:ext>
            </a:extLst>
          </p:cNvPr>
          <p:cNvSpPr/>
          <p:nvPr/>
        </p:nvSpPr>
        <p:spPr>
          <a:xfrm>
            <a:off x="1905000" y="3894667"/>
            <a:ext cx="12649200" cy="260113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F0C295E-4EBA-D7A2-DB5D-3F55F647238E}"/>
              </a:ext>
            </a:extLst>
          </p:cNvPr>
          <p:cNvSpPr txBox="1"/>
          <p:nvPr/>
        </p:nvSpPr>
        <p:spPr>
          <a:xfrm>
            <a:off x="2410490" y="4209805"/>
            <a:ext cx="10610407" cy="19078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rm </a:t>
            </a:r>
            <a:r>
              <a:rPr kumimoji="1" lang="en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fileA.txt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commit -m "remove: fileA.txt”</a:t>
            </a: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checkout HEAD~1 fileA.txt</a:t>
            </a:r>
          </a:p>
          <a:p>
            <a:pPr>
              <a:lnSpc>
                <a:spcPct val="150000"/>
              </a:lnSpc>
            </a:pP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1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576194-3178-B03F-0A44-9E5C3932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D09F457-D843-958D-EBE7-BB055A11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8DB7F4-4E84-D1C5-EDCB-7B955EE4B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0346C47-081B-CD90-AF97-23C0B32A7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8975A0D0-FBFA-0CB2-131D-2473DBCC7FA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85CA2C7-048A-FFC2-6253-A34B72A9A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2AF9BA64-505D-F217-12BA-7052791ED455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1C7B0D8-B98A-4C46-5166-7747891C2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063ACCF-4AAE-879F-3B21-E54C5B798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4532C56B-6985-F441-A488-47B5BC2B6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88F8E27A-5551-BF99-D727-5DAB651AE96E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복구 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8A5CD-C4CC-7DE4-F9DA-CD49F004F912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디렉토리에서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변경된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파일을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원래 상태로 되돌림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(stage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내림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D9C1D18-F6CE-93BA-663A-B04EC960E744}"/>
              </a:ext>
            </a:extLst>
          </p:cNvPr>
          <p:cNvSpPr/>
          <p:nvPr/>
        </p:nvSpPr>
        <p:spPr>
          <a:xfrm>
            <a:off x="1981200" y="4464494"/>
            <a:ext cx="12649200" cy="165572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B32E9EAB-A565-9C15-6C38-423C028E02D8}"/>
              </a:ext>
            </a:extLst>
          </p:cNvPr>
          <p:cNvSpPr txBox="1"/>
          <p:nvPr/>
        </p:nvSpPr>
        <p:spPr>
          <a:xfrm>
            <a:off x="2304127" y="4506101"/>
            <a:ext cx="10610407" cy="14153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echo "</a:t>
            </a:r>
            <a:r>
              <a:rPr kumimoji="1" lang="ko-KR" altLang="en-US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추가된 내용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 &gt;&gt; README.md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status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restore README.md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68887E3F-334F-C3CB-87C6-4BFF48A7758A}"/>
              </a:ext>
            </a:extLst>
          </p:cNvPr>
          <p:cNvSpPr txBox="1"/>
          <p:nvPr/>
        </p:nvSpPr>
        <p:spPr>
          <a:xfrm>
            <a:off x="1552575" y="6411138"/>
            <a:ext cx="152781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Staging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된 파일을 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unstage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상태로 되돌리기 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BF37223-F34D-598F-51BF-B2C194F01C4C}"/>
              </a:ext>
            </a:extLst>
          </p:cNvPr>
          <p:cNvSpPr/>
          <p:nvPr/>
        </p:nvSpPr>
        <p:spPr>
          <a:xfrm>
            <a:off x="1981200" y="7260856"/>
            <a:ext cx="12649200" cy="12918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08441F60-FF46-B088-130D-2189FB661A05}"/>
              </a:ext>
            </a:extLst>
          </p:cNvPr>
          <p:cNvSpPr txBox="1"/>
          <p:nvPr/>
        </p:nvSpPr>
        <p:spPr>
          <a:xfrm>
            <a:off x="2390997" y="7344551"/>
            <a:ext cx="10610407" cy="11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add app.java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status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263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21B3E-2544-4C2E-B169-48C8F1948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BD588A-DAE9-984E-19CC-E96E37A2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B765153-5711-FEDD-F1FE-BF49F3274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4864D8-CDF3-E1AC-1759-BAEE791F5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926E89E6-2B43-A8F5-605F-F590144673C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A50F552F-E028-62A1-9474-08BA2F829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E276055-1BD1-A85D-EB48-67C5783F694F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3FC80E7-3FA3-E580-110B-D02B44A18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EE0D399-0A41-C419-E957-7C8A8DDE2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BECF494A-F334-DB41-FB58-1CD27203F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91EDF66A-0163-80E7-1E0B-42BE817962B0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Reset (</a:t>
            </a: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되돌리기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EB7BE-8984-A04B-F9D0-2A09B502FE49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임시 파일 추가 및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F5CB506-5F89-67E9-046F-695AE2C2A878}"/>
              </a:ext>
            </a:extLst>
          </p:cNvPr>
          <p:cNvSpPr/>
          <p:nvPr/>
        </p:nvSpPr>
        <p:spPr>
          <a:xfrm>
            <a:off x="1981200" y="4580220"/>
            <a:ext cx="12649200" cy="2601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211F32F0-C390-9DE7-6A6E-040B98CFDB0E}"/>
              </a:ext>
            </a:extLst>
          </p:cNvPr>
          <p:cNvSpPr txBox="1"/>
          <p:nvPr/>
        </p:nvSpPr>
        <p:spPr>
          <a:xfrm>
            <a:off x="2390997" y="4622068"/>
            <a:ext cx="10610407" cy="25174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echo "Temporary line" &gt;&gt; </a:t>
            </a:r>
            <a:r>
              <a:rPr kumimoji="1" lang="en-US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temp.txt</a:t>
            </a:r>
            <a:endParaRPr kumimoji="1" lang="en-US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add </a:t>
            </a:r>
            <a:r>
              <a:rPr kumimoji="1" lang="en-US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temp.txt</a:t>
            </a:r>
            <a:endParaRPr kumimoji="1" lang="en-US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commit -m "add: </a:t>
            </a:r>
            <a:r>
              <a:rPr kumimoji="1" lang="en-US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temp.txt</a:t>
            </a: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</a:p>
          <a:p>
            <a:pPr>
              <a:lnSpc>
                <a:spcPct val="150000"/>
              </a:lnSpc>
            </a:pPr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log --</a:t>
            </a:r>
            <a:r>
              <a:rPr kumimoji="1" lang="en-US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oneline</a:t>
            </a:r>
            <a:endParaRPr kumimoji="1" lang="en-US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310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09F7A4-A96F-98A5-3866-190961348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F75BF8-A3EC-4AC8-9315-F4570AFC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F42D89-07F1-1109-7048-8AE1FCC63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A4C69E6-8DB1-8CFF-0CF7-69D169662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9D209061-DE69-AE03-E5D3-7DF7269CBA6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96A7AF7D-267E-537D-5814-0FE357BD7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EF4A94EC-B3BB-DE2A-BAEE-A33254C79E38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69AE9146-D721-2F65-3A5B-F2A52878B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D34AFF6-CF73-9F7D-79D4-D004C0DDE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A2CF7448-F081-2F50-827E-4E9FF2DCA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9158CB10-5D45-87E4-AC37-144A20483F86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Reset (</a:t>
            </a: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되돌리기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3D950-C27D-BCA3-D1A7-13C98108B770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Reset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방식별 실습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318D88A-953A-307D-FCDE-25FC35E444EB}"/>
              </a:ext>
            </a:extLst>
          </p:cNvPr>
          <p:cNvSpPr/>
          <p:nvPr/>
        </p:nvSpPr>
        <p:spPr>
          <a:xfrm>
            <a:off x="1981200" y="4580220"/>
            <a:ext cx="12649200" cy="399228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8224A5CF-5AFE-561E-5E7D-0E6ED852921E}"/>
              </a:ext>
            </a:extLst>
          </p:cNvPr>
          <p:cNvSpPr txBox="1"/>
          <p:nvPr/>
        </p:nvSpPr>
        <p:spPr>
          <a:xfrm>
            <a:off x="2486690" y="5317639"/>
            <a:ext cx="10610407" cy="25174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 soft</a:t>
            </a:r>
          </a:p>
          <a:p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reset --soft HEAD~1</a:t>
            </a:r>
          </a:p>
          <a:p>
            <a:endParaRPr kumimoji="1" lang="en-US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 mixed</a:t>
            </a:r>
          </a:p>
          <a:p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reset --mixed HEAD~1</a:t>
            </a:r>
          </a:p>
          <a:p>
            <a:endParaRPr kumimoji="1" lang="en-US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# hard</a:t>
            </a:r>
            <a:endParaRPr kumimoji="1" lang="ko-KR" altLang="en-US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kumimoji="1" lang="en-US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reset --hard HEAD~1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D8CD2D-9D4A-A1DE-D7A8-A3D685AB17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707" y="6487583"/>
            <a:ext cx="9590226" cy="242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533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6FC808-6FF7-E6A7-4DA7-F5131E6F6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63F5FF-EF7D-0271-5A14-7BDF88611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57F0EB-CD10-D1B9-A3A8-3EFEF7492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3ED976-3A3E-8A14-A1E5-BED6341D5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6175A4D0-FD37-7A54-670A-6AE2C5ECC1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718649E6-9B25-9511-F68A-F447F7057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91694D1-03BC-7969-8571-9CC8771898E4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3A36D4A-A0AD-7399-3827-120C2C40C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80EC817-EA3B-58DF-F533-2EA72BDB9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715B90D7-A21E-D187-DCFC-F4EB35F16C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E7A65EDA-0657-FE98-E3A8-0237D4919ACA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evert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기록을 남기면서 되돌리기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F98A6ED-142E-6B68-146C-CC163B6209FC}"/>
              </a:ext>
            </a:extLst>
          </p:cNvPr>
          <p:cNvSpPr/>
          <p:nvPr/>
        </p:nvSpPr>
        <p:spPr>
          <a:xfrm>
            <a:off x="1981200" y="4142562"/>
            <a:ext cx="12649200" cy="32107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1069D-A91A-8729-0AC2-C40E47392D1D}"/>
              </a:ext>
            </a:extLst>
          </p:cNvPr>
          <p:cNvSpPr txBox="1"/>
          <p:nvPr/>
        </p:nvSpPr>
        <p:spPr>
          <a:xfrm>
            <a:off x="2390997" y="4489210"/>
            <a:ext cx="10610407" cy="25174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echo "Revert me" &gt; </a:t>
            </a:r>
            <a:r>
              <a:rPr kumimoji="1" lang="en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revert.txt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add .</a:t>
            </a: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commit -m "add: </a:t>
            </a:r>
            <a:r>
              <a:rPr kumimoji="1" lang="en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revert.txt</a:t>
            </a: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</a:t>
            </a: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log --</a:t>
            </a:r>
            <a:r>
              <a:rPr kumimoji="1" lang="en" altLang="ko-KR" sz="24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oneline</a:t>
            </a:r>
            <a:endParaRPr kumimoji="1" lang="en" altLang="ko-KR" sz="24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" altLang="ko-KR" sz="24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revert HEAD</a:t>
            </a:r>
          </a:p>
        </p:txBody>
      </p:sp>
    </p:spTree>
    <p:extLst>
      <p:ext uri="{BB962C8B-B14F-4D97-AF65-F5344CB8AC3E}">
        <p14:creationId xmlns:p14="http://schemas.microsoft.com/office/powerpoint/2010/main" val="2875922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3AC06-6DC8-EAFB-F36B-24A027F56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69C530-20FF-26D7-4436-9BAD021E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CE6B030-7503-1209-E9BB-9427AB29C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C28A7A9-B1B2-18E3-01F8-17CC76EA9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62163047-062F-E234-ADCE-C8761371353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C88061AE-D287-1758-9136-ED34B07D1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71CE762-66B9-5136-A004-FD3F63709C57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4E2ED9E3-310F-FCF0-E9F0-D6FB63C15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82D18D1-CBB9-9EAC-10A5-D076C68F3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9E76C435-9ED2-C072-CBA5-1AB79BCD5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32" name="TextBox 7">
            <a:extLst>
              <a:ext uri="{FF2B5EF4-FFF2-40B4-BE49-F238E27FC236}">
                <a16:creationId xmlns:a16="http://schemas.microsoft.com/office/drawing/2014/main" id="{218E6C61-665B-0E66-732D-0B9625F5F148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evert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기록을 남기면서 되돌리기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BC7A2-5340-7D20-EADD-3F9A9179F6C7}"/>
              </a:ext>
            </a:extLst>
          </p:cNvPr>
          <p:cNvSpPr txBox="1"/>
          <p:nvPr/>
        </p:nvSpPr>
        <p:spPr>
          <a:xfrm>
            <a:off x="1552575" y="3848100"/>
            <a:ext cx="15278100" cy="6893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특정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ID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revert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BC3F8FA-40D6-C976-C0DA-1D58C009F635}"/>
              </a:ext>
            </a:extLst>
          </p:cNvPr>
          <p:cNvSpPr/>
          <p:nvPr/>
        </p:nvSpPr>
        <p:spPr>
          <a:xfrm>
            <a:off x="1981200" y="4828363"/>
            <a:ext cx="12649200" cy="129185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B7B8D341-C197-D141-2402-5E923E971D1E}"/>
              </a:ext>
            </a:extLst>
          </p:cNvPr>
          <p:cNvSpPr txBox="1"/>
          <p:nvPr/>
        </p:nvSpPr>
        <p:spPr>
          <a:xfrm>
            <a:off x="2390997" y="4912058"/>
            <a:ext cx="10610407" cy="11244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  <a:buNone/>
            </a:pPr>
            <a:r>
              <a:rPr lang="en" altLang="ko-KR" sz="240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log --</a:t>
            </a:r>
            <a:r>
              <a:rPr lang="en" altLang="ko-KR" sz="2400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oneline</a:t>
            </a:r>
            <a:endParaRPr lang="en" altLang="ko-KR" sz="2400" dirty="0">
              <a:solidFill>
                <a:schemeClr val="bg1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2400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revert &lt;commit-id&gt;</a:t>
            </a:r>
          </a:p>
        </p:txBody>
      </p:sp>
    </p:spTree>
    <p:extLst>
      <p:ext uri="{BB962C8B-B14F-4D97-AF65-F5344CB8AC3E}">
        <p14:creationId xmlns:p14="http://schemas.microsoft.com/office/powerpoint/2010/main" val="346853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2984500"/>
            <a:ext cx="431800" cy="431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20900" y="2933700"/>
            <a:ext cx="3962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26500" y="3530600"/>
            <a:ext cx="7112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역할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1300" y="6604000"/>
            <a:ext cx="15265400" cy="2654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1658600" y="4305300"/>
            <a:ext cx="11049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5943600" y="4000500"/>
            <a:ext cx="4572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900" y="3759200"/>
            <a:ext cx="2641600" cy="3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93900" y="6692900"/>
            <a:ext cx="14363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800" b="0" i="0" u="none" strike="noStrike" dirty="0" err="1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endParaRPr lang="ko-KR" sz="2800" b="0" i="0" u="none" strike="noStrike" dirty="0">
              <a:solidFill>
                <a:srgbClr val="FFFF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006600" y="7543800"/>
            <a:ext cx="143383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1.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master :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배포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가능한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퀄리티를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보증하는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배포작업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예정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2. develop :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개발자들이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작업 내용을</a:t>
            </a:r>
            <a:r>
              <a:rPr lang="ko-KR" altLang="en-US" sz="22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통합하는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 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branch </a:t>
            </a:r>
            <a:endParaRPr lang="en-US" sz="2200" b="0" i="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3. </a:t>
            </a:r>
            <a:r>
              <a:rPr lang="en-US" sz="2200" b="0" i="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featureA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-US" sz="2200" b="0" i="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featureB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: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각각의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개발자</a:t>
            </a:r>
            <a:r>
              <a:rPr lang="ko-KR" alt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 독립적으로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</a:t>
            </a:r>
            <a:r>
              <a:rPr lang="ko-KR" altLang="en-US" sz="22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하는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branch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27600" y="5892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3200" y="4000500"/>
            <a:ext cx="1816100" cy="181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90300" y="4038600"/>
            <a:ext cx="1816100" cy="181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61500" y="3759200"/>
            <a:ext cx="2755900" cy="381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883900" y="5930900"/>
            <a:ext cx="2667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18064-9578-048C-7E39-172A3FF8E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2933CFD6-67EB-11E7-40B3-02219A4CE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BF0E3F7-206E-FBBE-E815-E04CA61F7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F879AF2-4587-0556-C389-A6FFA139B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6FF6D77A-1EA8-1EE5-BEA3-BD0FE69304E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02A5856-CAB4-1FE7-D707-B8FA1CC0F70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085D3B2-1E52-1DE8-AA42-8DE1140F4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B9913A6-A384-D990-CFCF-1B62E91DDD45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F5E39ED-427D-5805-FC49-9DE066228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995F28F-4DA8-A115-60B0-C1DFE1D8C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E3C2EDBF-F327-1CDC-BF1D-96B2FD6C446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2BD746D-F4AB-4111-876C-33C03A19CD5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E818B0AA-D3DB-5B69-C50A-3C8F8F007AD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25">
            <a:extLst>
              <a:ext uri="{FF2B5EF4-FFF2-40B4-BE49-F238E27FC236}">
                <a16:creationId xmlns:a16="http://schemas.microsoft.com/office/drawing/2014/main" id="{E73E5E20-F612-591A-CD2F-11B32AF0BC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20A34021-24AF-7B66-B40C-7676230E50ED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6" name="Picture 27">
              <a:extLst>
                <a:ext uri="{FF2B5EF4-FFF2-40B4-BE49-F238E27FC236}">
                  <a16:creationId xmlns:a16="http://schemas.microsoft.com/office/drawing/2014/main" id="{1A0DFF93-9BEF-E737-E35F-AA3970D7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8FCC3A57-B88E-D845-05CE-4C9319A41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75A4142-750D-10A4-A12D-8BCCDB755971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사전 준비</a:t>
              </a:r>
              <a:endPara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30" name="Picture 31">
            <a:extLst>
              <a:ext uri="{FF2B5EF4-FFF2-40B4-BE49-F238E27FC236}">
                <a16:creationId xmlns:a16="http://schemas.microsoft.com/office/drawing/2014/main" id="{CF64C77C-C0EB-D64E-2A98-71BAD000304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5176000"/>
            <a:ext cx="12223750" cy="39600"/>
          </a:xfrm>
          <a:prstGeom prst="rect">
            <a:avLst/>
          </a:prstGeom>
        </p:spPr>
      </p:pic>
      <p:sp>
        <p:nvSpPr>
          <p:cNvPr id="34" name="TextBox 36">
            <a:extLst>
              <a:ext uri="{FF2B5EF4-FFF2-40B4-BE49-F238E27FC236}">
                <a16:creationId xmlns:a16="http://schemas.microsoft.com/office/drawing/2014/main" id="{20BAF99E-9CD3-BF68-231C-C76DABE05126}"/>
              </a:ext>
            </a:extLst>
          </p:cNvPr>
          <p:cNvSpPr txBox="1"/>
          <p:nvPr/>
        </p:nvSpPr>
        <p:spPr>
          <a:xfrm>
            <a:off x="5257800" y="5568044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Member(B)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초대하기</a:t>
            </a:r>
            <a:endParaRPr lang="ko-KR" altLang="ko-KR" sz="24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7" name="Picture 41">
            <a:extLst>
              <a:ext uri="{FF2B5EF4-FFF2-40B4-BE49-F238E27FC236}">
                <a16:creationId xmlns:a16="http://schemas.microsoft.com/office/drawing/2014/main" id="{70ADA62B-F417-1BB2-79C3-21EF20FC38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5619133"/>
            <a:ext cx="317500" cy="279400"/>
          </a:xfrm>
          <a:prstGeom prst="rect">
            <a:avLst/>
          </a:prstGeom>
        </p:spPr>
      </p:pic>
      <p:sp>
        <p:nvSpPr>
          <p:cNvPr id="38" name="TextBox 42">
            <a:extLst>
              <a:ext uri="{FF2B5EF4-FFF2-40B4-BE49-F238E27FC236}">
                <a16:creationId xmlns:a16="http://schemas.microsoft.com/office/drawing/2014/main" id="{51FAD4AE-2691-9260-9447-07EEF1E0C104}"/>
              </a:ext>
            </a:extLst>
          </p:cNvPr>
          <p:cNvSpPr txBox="1"/>
          <p:nvPr/>
        </p:nvSpPr>
        <p:spPr>
          <a:xfrm>
            <a:off x="5257800" y="6637019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local</a:t>
            </a:r>
            <a:r>
              <a:rPr lang="ko-KR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</a:t>
            </a:r>
            <a:r>
              <a:rPr lang="en-US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최초</a:t>
            </a:r>
            <a:r>
              <a:rPr lang="en-US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R" sz="2400" u="none" strike="noStrike" spc="-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en-US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진행</a:t>
            </a:r>
            <a:r>
              <a:rPr lang="ko-KR" altLang="en-US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하기</a:t>
            </a:r>
            <a:endParaRPr lang="ko-KR" sz="24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9" name="Picture 44">
            <a:extLst>
              <a:ext uri="{FF2B5EF4-FFF2-40B4-BE49-F238E27FC236}">
                <a16:creationId xmlns:a16="http://schemas.microsoft.com/office/drawing/2014/main" id="{DBDDD838-DB42-D37C-00F5-FFB29760F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6732499"/>
            <a:ext cx="317500" cy="279400"/>
          </a:xfrm>
          <a:prstGeom prst="rect">
            <a:avLst/>
          </a:prstGeom>
        </p:spPr>
      </p:pic>
      <p:pic>
        <p:nvPicPr>
          <p:cNvPr id="42" name="Picture 31">
            <a:extLst>
              <a:ext uri="{FF2B5EF4-FFF2-40B4-BE49-F238E27FC236}">
                <a16:creationId xmlns:a16="http://schemas.microsoft.com/office/drawing/2014/main" id="{36C24919-0604-94C3-92D6-0C6F0E9F216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6289366"/>
            <a:ext cx="12223750" cy="39600"/>
          </a:xfrm>
          <a:prstGeom prst="rect">
            <a:avLst/>
          </a:prstGeom>
        </p:spPr>
      </p:pic>
      <p:pic>
        <p:nvPicPr>
          <p:cNvPr id="43" name="Picture 31">
            <a:extLst>
              <a:ext uri="{FF2B5EF4-FFF2-40B4-BE49-F238E27FC236}">
                <a16:creationId xmlns:a16="http://schemas.microsoft.com/office/drawing/2014/main" id="{C6D208EE-E506-9653-5EA0-8C01F6C675E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7402732"/>
            <a:ext cx="12223750" cy="39600"/>
          </a:xfrm>
          <a:prstGeom prst="rect">
            <a:avLst/>
          </a:prstGeom>
        </p:spPr>
      </p:pic>
      <p:pic>
        <p:nvPicPr>
          <p:cNvPr id="14" name="Picture 38">
            <a:extLst>
              <a:ext uri="{FF2B5EF4-FFF2-40B4-BE49-F238E27FC236}">
                <a16:creationId xmlns:a16="http://schemas.microsoft.com/office/drawing/2014/main" id="{183F16F4-AF9F-974B-8D67-42860A915F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4505767"/>
            <a:ext cx="317500" cy="279400"/>
          </a:xfrm>
          <a:prstGeom prst="rect">
            <a:avLst/>
          </a:prstGeom>
        </p:spPr>
      </p:pic>
      <p:sp>
        <p:nvSpPr>
          <p:cNvPr id="15" name="TextBox 39">
            <a:extLst>
              <a:ext uri="{FF2B5EF4-FFF2-40B4-BE49-F238E27FC236}">
                <a16:creationId xmlns:a16="http://schemas.microsoft.com/office/drawing/2014/main" id="{94F86D84-E7E3-1D17-94EF-EEEE6B853D06}"/>
              </a:ext>
            </a:extLst>
          </p:cNvPr>
          <p:cNvSpPr txBox="1"/>
          <p:nvPr/>
        </p:nvSpPr>
        <p:spPr>
          <a:xfrm>
            <a:off x="5257800" y="444226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Repository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생성하기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ex: team-collab-demo) </a:t>
            </a:r>
            <a:endParaRPr lang="ko-KR" altLang="ko-KR" sz="24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479F81F-51C3-4AB7-49AD-A1EB2F7A9DFE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17" name="Picture 21">
            <a:extLst>
              <a:ext uri="{FF2B5EF4-FFF2-40B4-BE49-F238E27FC236}">
                <a16:creationId xmlns:a16="http://schemas.microsoft.com/office/drawing/2014/main" id="{291C636C-62F8-9F75-AB35-37AAFA39A7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6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D5E9AE-6910-8032-CED5-F2366DC0F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8ED2618F-659E-CF5E-DC85-9B705E7E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EFC8494E-69C6-D567-2E42-3AC24A769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EF6B90C-1834-6B70-6651-4CD268607A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1AE641E-9220-2BD2-BD52-3EA63E16511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5">
            <a:extLst>
              <a:ext uri="{FF2B5EF4-FFF2-40B4-BE49-F238E27FC236}">
                <a16:creationId xmlns:a16="http://schemas.microsoft.com/office/drawing/2014/main" id="{E213E1EF-0F75-25E8-0BDD-9129883E9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25309C27-F7D7-16CB-D03A-DBE6706610B7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E15F5ECB-B496-3EA8-BFE2-FC151EECE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4BDD2A4D-19FD-B3A6-2048-793F76B7AB96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731FFBDC-612D-375E-5429-7DF19BBD2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A51C429-2CB3-3279-B2B4-56EE08728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7" name="Picture 21">
            <a:extLst>
              <a:ext uri="{FF2B5EF4-FFF2-40B4-BE49-F238E27FC236}">
                <a16:creationId xmlns:a16="http://schemas.microsoft.com/office/drawing/2014/main" id="{FCAAEC78-4ABC-8F6C-40E8-090228D26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55F3C56E-C314-7990-AA7D-8F3610E5BC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F4998F5F-5BD3-589E-7F2F-8F08FC01D28E}"/>
              </a:ext>
            </a:extLst>
          </p:cNvPr>
          <p:cNvSpPr txBox="1"/>
          <p:nvPr/>
        </p:nvSpPr>
        <p:spPr>
          <a:xfrm>
            <a:off x="4038600" y="2832100"/>
            <a:ext cx="678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Repository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생성하기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27B397-C30E-AF95-EB99-505CDD0178EF}"/>
              </a:ext>
            </a:extLst>
          </p:cNvPr>
          <p:cNvGrpSpPr/>
          <p:nvPr/>
        </p:nvGrpSpPr>
        <p:grpSpPr>
          <a:xfrm>
            <a:off x="5366156" y="3446037"/>
            <a:ext cx="10146488" cy="5823621"/>
            <a:chOff x="4375055" y="3446037"/>
            <a:chExt cx="10146488" cy="58236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9C79F2-67D5-F1F0-FF95-B6201CDBB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67286" y="6179846"/>
              <a:ext cx="4154257" cy="307845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그림 7" descr="텍스트, 스크린샷, 소프트웨어, 웹사이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8C2BDC0-BB99-3642-3AB7-ED05A169A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055" y="3446037"/>
              <a:ext cx="5090531" cy="582362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DFC0EC8-9718-514E-EC50-5DC0E682BBC6}"/>
                </a:ext>
              </a:extLst>
            </p:cNvPr>
            <p:cNvSpPr/>
            <p:nvPr/>
          </p:nvSpPr>
          <p:spPr>
            <a:xfrm>
              <a:off x="8305800" y="8953500"/>
              <a:ext cx="1083586" cy="3048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56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7708900"/>
            <a:ext cx="38100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7302500"/>
            <a:ext cx="11506200" cy="1765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27700" y="7759700"/>
            <a:ext cx="9613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건설적인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피드백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비판보다는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개선에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초점을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맞춰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피드백을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제공한다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 </a:t>
            </a:r>
          </a:p>
          <a:p>
            <a:pPr marL="342900" lvl="0" indent="-342900" algn="l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개선점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피드백을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수용하고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즉시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반영한다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7950200"/>
            <a:ext cx="3098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시간관리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5511800"/>
            <a:ext cx="38100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1900" y="5105400"/>
            <a:ext cx="11506200" cy="176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740400" y="5562600"/>
            <a:ext cx="9613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명확한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역할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분담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구성원의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역할과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책임을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명확히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정의한다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 </a:t>
            </a:r>
          </a:p>
          <a:p>
            <a:pPr marL="342900" lvl="0" indent="-342900" algn="l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책임감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부여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맡은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책임감을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가지고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수행한다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5000" y="5765800"/>
            <a:ext cx="3098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역할과</a:t>
            </a:r>
            <a:r>
              <a:rPr lang="en-US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책임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9100" y="50800"/>
            <a:ext cx="2527300" cy="2006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가이드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00" y="3327400"/>
            <a:ext cx="38227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600" y="2921000"/>
            <a:ext cx="11506200" cy="1765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740400" y="3162300"/>
            <a:ext cx="9613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명확한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의사소통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중요한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메시지는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간결하고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명확하게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전달한다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 </a:t>
            </a:r>
          </a:p>
          <a:p>
            <a:pPr marL="342900" lvl="0" indent="-342900" algn="l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정기적인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회의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전체가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일정한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간격으로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회의하여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진행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상황을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공유한다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</a:p>
          <a:p>
            <a:pPr marL="342900" lvl="0" indent="-342900" algn="l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문서화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결정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사항과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내용을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문서화하여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기록한다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05000" y="3568700"/>
            <a:ext cx="3098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의사소통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48DC1F-0735-9190-E030-26CB4F419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0BA9061-3D96-BE1A-3F9B-9EA32790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ABAC800E-51BD-D6A4-3F48-10A5D203D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8F6C753-66FC-F8F2-5AC0-D2D398A01D2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5B84D5A-3B42-B205-D8E1-D06B52D3E17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5">
            <a:extLst>
              <a:ext uri="{FF2B5EF4-FFF2-40B4-BE49-F238E27FC236}">
                <a16:creationId xmlns:a16="http://schemas.microsoft.com/office/drawing/2014/main" id="{8E98E93C-56F7-DDBA-3239-7841C9E49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6192D0AF-00FE-1D8A-A5FF-49F11D319D44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54A9CD79-07CC-0269-9DAB-E940A59D3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0F82C4F3-6790-74E4-E880-4AF3CD889F58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0C484785-CA09-B50B-F0B4-EA7B5111F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A925772B-831B-C142-A3AD-82EDDAAC4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7" name="Picture 21">
            <a:extLst>
              <a:ext uri="{FF2B5EF4-FFF2-40B4-BE49-F238E27FC236}">
                <a16:creationId xmlns:a16="http://schemas.microsoft.com/office/drawing/2014/main" id="{E2D2BB0C-3C76-8C2B-9061-EEC326164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311944BF-5BD5-C192-AD09-8273AE3EAC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B17267AB-9A05-FE15-B8DC-3618C87B3FC8}"/>
              </a:ext>
            </a:extLst>
          </p:cNvPr>
          <p:cNvSpPr txBox="1"/>
          <p:nvPr/>
        </p:nvSpPr>
        <p:spPr>
          <a:xfrm>
            <a:off x="4038600" y="2832100"/>
            <a:ext cx="678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Member(B)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초대하기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C14A5A9-73B2-344E-4982-4F56A9D09D61}"/>
              </a:ext>
            </a:extLst>
          </p:cNvPr>
          <p:cNvGrpSpPr/>
          <p:nvPr/>
        </p:nvGrpSpPr>
        <p:grpSpPr>
          <a:xfrm>
            <a:off x="4009912" y="3477313"/>
            <a:ext cx="12858976" cy="5748409"/>
            <a:chOff x="3871460" y="3477313"/>
            <a:chExt cx="12858976" cy="5748409"/>
          </a:xfrm>
        </p:grpSpPr>
        <p:pic>
          <p:nvPicPr>
            <p:cNvPr id="13" name="그림 12" descr="텍스트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C673B60-616D-AD9E-8FE0-12FBE1B04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2983" y="3575562"/>
              <a:ext cx="5998810" cy="2094388"/>
            </a:xfrm>
            <a:prstGeom prst="rect">
              <a:avLst/>
            </a:prstGeom>
          </p:spPr>
        </p:pic>
        <p:pic>
          <p:nvPicPr>
            <p:cNvPr id="14" name="그림 13" descr="텍스트, 스크린샷, 소프트웨어, 멀티미디어 소프트웨어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59B5403-9AE4-DBF4-A00D-B827479F4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0262" y="5774037"/>
              <a:ext cx="6001531" cy="3451685"/>
            </a:xfrm>
            <a:prstGeom prst="rect">
              <a:avLst/>
            </a:prstGeom>
          </p:spPr>
        </p:pic>
        <p:pic>
          <p:nvPicPr>
            <p:cNvPr id="15" name="그림 14" descr="텍스트, 스크린샷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9599E98-AA48-C9A8-53EA-E4A7F77BF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626" y="5143500"/>
              <a:ext cx="5998810" cy="1738238"/>
            </a:xfrm>
            <a:prstGeom prst="rect">
              <a:avLst/>
            </a:prstGeom>
          </p:spPr>
        </p:pic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26DEF5B-2D59-4AAF-C6D6-B7F08958FACA}"/>
                </a:ext>
              </a:extLst>
            </p:cNvPr>
            <p:cNvSpPr/>
            <p:nvPr/>
          </p:nvSpPr>
          <p:spPr>
            <a:xfrm>
              <a:off x="3871460" y="5701692"/>
              <a:ext cx="597604" cy="553998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2</a:t>
              </a:r>
              <a:endParaRPr lang="ko-KR" altLang="en-US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D84527A-FA5B-1B17-8317-CDAF81FBF2E7}"/>
                </a:ext>
              </a:extLst>
            </p:cNvPr>
            <p:cNvSpPr/>
            <p:nvPr/>
          </p:nvSpPr>
          <p:spPr>
            <a:xfrm>
              <a:off x="3871460" y="3477313"/>
              <a:ext cx="597604" cy="553998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1</a:t>
              </a:r>
              <a:endParaRPr lang="ko-KR" altLang="en-US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FC58E68-ED60-2E92-0B7C-7C604AA9C62E}"/>
                </a:ext>
              </a:extLst>
            </p:cNvPr>
            <p:cNvSpPr/>
            <p:nvPr/>
          </p:nvSpPr>
          <p:spPr>
            <a:xfrm>
              <a:off x="10432824" y="4895545"/>
              <a:ext cx="597604" cy="553998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3</a:t>
              </a:r>
              <a:endParaRPr lang="ko-KR" altLang="en-US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209BBD-C1E8-7AFD-B04E-BA3D2DC9A460}"/>
                </a:ext>
              </a:extLst>
            </p:cNvPr>
            <p:cNvSpPr/>
            <p:nvPr/>
          </p:nvSpPr>
          <p:spPr>
            <a:xfrm>
              <a:off x="7315200" y="5067300"/>
              <a:ext cx="1083586" cy="3048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4038646-1181-CD11-AA2F-B29095537889}"/>
                </a:ext>
              </a:extLst>
            </p:cNvPr>
            <p:cNvSpPr/>
            <p:nvPr/>
          </p:nvSpPr>
          <p:spPr>
            <a:xfrm>
              <a:off x="7527014" y="8648700"/>
              <a:ext cx="1083586" cy="3048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BF02C5F-36AE-BF41-8654-3FB34BF2D042}"/>
                </a:ext>
              </a:extLst>
            </p:cNvPr>
            <p:cNvSpPr/>
            <p:nvPr/>
          </p:nvSpPr>
          <p:spPr>
            <a:xfrm>
              <a:off x="15240000" y="6438900"/>
              <a:ext cx="1286786" cy="3048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912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F4927-7249-323A-0E2E-D86DA5E5D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9CD37C11-936D-318B-13B1-1FA508C3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0B2DB412-ED71-6563-2C05-2CB4E7C9D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7EA8A061-B788-0C0A-DC03-0B821CA441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EDF3497-9DBF-C886-DED8-885EC8F5C58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5">
            <a:extLst>
              <a:ext uri="{FF2B5EF4-FFF2-40B4-BE49-F238E27FC236}">
                <a16:creationId xmlns:a16="http://schemas.microsoft.com/office/drawing/2014/main" id="{88E43A10-81CA-89B8-ADBC-0B2B7E489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A40BE5F4-AE1F-7385-4B6C-F373B897B033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9F602914-29B5-49DE-5AA5-57A29D195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39AC2E93-9589-DD4B-90C2-1705A741E1F8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71BE93E9-BBCA-DE38-5475-1B36B0931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40E2A5C3-C3C3-EFDF-1B40-CE7BA5EA6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37" name="Picture 21">
            <a:extLst>
              <a:ext uri="{FF2B5EF4-FFF2-40B4-BE49-F238E27FC236}">
                <a16:creationId xmlns:a16="http://schemas.microsoft.com/office/drawing/2014/main" id="{CA7B08A5-4325-1747-1381-0C0FAC71F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C6446BD2-A249-4F4D-FEB3-95D8EBA5B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1AF1A01C-D924-0615-C5CE-FF6C36043752}"/>
              </a:ext>
            </a:extLst>
          </p:cNvPr>
          <p:cNvSpPr txBox="1"/>
          <p:nvPr/>
        </p:nvSpPr>
        <p:spPr>
          <a:xfrm>
            <a:off x="4038600" y="2832100"/>
            <a:ext cx="678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800" u="none" strike="noStrike" spc="-1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local</a:t>
            </a:r>
            <a:r>
              <a:rPr lang="ko-KR" altLang="ko-KR" sz="2800" u="none" strike="noStrike" spc="-1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</a:t>
            </a:r>
            <a:r>
              <a:rPr lang="en-US" altLang="ko-KR" sz="2800" u="none" strike="noStrike" spc="-1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R" sz="2800" u="none" strike="noStrike" spc="-1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최초</a:t>
            </a:r>
            <a:r>
              <a:rPr lang="en-US" altLang="ko-KR" sz="2800" u="none" strike="noStrike" spc="-1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R" sz="2800" u="none" strike="noStrike" spc="-1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커밋</a:t>
            </a:r>
            <a:r>
              <a:rPr lang="en-US" altLang="ko-KR" sz="2800" u="none" strike="noStrike" spc="-1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ko-KR" sz="2800" u="none" strike="noStrike" spc="-1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진행</a:t>
            </a:r>
            <a:r>
              <a:rPr lang="ko-KR" altLang="en-US" sz="2800" spc="-1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하기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" name="그림 1" descr="텍스트, 소프트웨어, 폰트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BC443B-250E-4756-C42D-0E6997A0B0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77" y="5047273"/>
            <a:ext cx="7772400" cy="1771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215C57-3B1B-DBE4-3AE5-BE55F5740AC4}"/>
              </a:ext>
            </a:extLst>
          </p:cNvPr>
          <p:cNvSpPr txBox="1"/>
          <p:nvPr/>
        </p:nvSpPr>
        <p:spPr>
          <a:xfrm>
            <a:off x="7159530" y="3836477"/>
            <a:ext cx="3283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i="0" u="none" strike="noStrike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team-collab-demo</a:t>
            </a:r>
            <a:r>
              <a:rPr lang="ko-KR" altLang="en-US" b="1" i="0" u="none" strike="noStrike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폴더 만들기</a:t>
            </a:r>
            <a:endParaRPr lang="en-US" altLang="ko-KR" b="1" i="0" u="none" strike="noStrike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ko-KR" altLang="en-US" b="1" i="0" u="none" strike="noStrike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폴더에서 새로운 터미널 열기</a:t>
            </a:r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C975AE4-EBF0-ED31-FC86-21E2FC9C0E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77" y="7352057"/>
            <a:ext cx="6794500" cy="16891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9B12A2E4-2B59-8E2C-2DB9-9E6D533234C3}"/>
              </a:ext>
            </a:extLst>
          </p:cNvPr>
          <p:cNvSpPr/>
          <p:nvPr/>
        </p:nvSpPr>
        <p:spPr>
          <a:xfrm>
            <a:off x="6060723" y="5047273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F1BB7C-B2CE-0662-D22A-329A136761AF}"/>
              </a:ext>
            </a:extLst>
          </p:cNvPr>
          <p:cNvSpPr/>
          <p:nvPr/>
        </p:nvSpPr>
        <p:spPr>
          <a:xfrm>
            <a:off x="6060723" y="3875620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860DAB9-9E0F-E443-183D-0FAF2AF4D4A1}"/>
              </a:ext>
            </a:extLst>
          </p:cNvPr>
          <p:cNvSpPr/>
          <p:nvPr/>
        </p:nvSpPr>
        <p:spPr>
          <a:xfrm>
            <a:off x="6060723" y="7352057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F34C78-6AF8-9EB5-A8F3-54BFCEF27CAF}"/>
              </a:ext>
            </a:extLst>
          </p:cNvPr>
          <p:cNvSpPr/>
          <p:nvPr/>
        </p:nvSpPr>
        <p:spPr>
          <a:xfrm>
            <a:off x="14208477" y="5446612"/>
            <a:ext cx="473986" cy="304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723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B8E61-7D41-F076-6A21-EC5EF5D92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04A9558D-A864-9E9C-CE0F-CB6ACE52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1272DCE-75EE-CF61-E686-42399AD55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C79201-28B4-BAE3-071E-9F87094FD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C844729E-B944-6706-B606-4E84C70346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C4A7A67-922F-5185-C4A2-39B379A98E5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F9DA432-79D4-5E4B-533B-4BAFEA67A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A433B564-EAC3-1477-D87F-6AD6BC763CC0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0F95DEE-6252-9B78-8DC9-6B5EB085C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AD4516D-915A-7B42-A6E4-8D9350968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D1D4AABA-40A9-18B0-1C6A-F4370FE4075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BE24398-FBCC-7BB6-E9F6-E74152335A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7391A85C-AEDB-A9CC-DC8D-069AD409A2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25">
            <a:extLst>
              <a:ext uri="{FF2B5EF4-FFF2-40B4-BE49-F238E27FC236}">
                <a16:creationId xmlns:a16="http://schemas.microsoft.com/office/drawing/2014/main" id="{93C3E4C6-01A4-69B7-464F-8DE5BC7B7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575903-7C0D-0045-3B51-31A27278F33B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6" name="Picture 27">
              <a:extLst>
                <a:ext uri="{FF2B5EF4-FFF2-40B4-BE49-F238E27FC236}">
                  <a16:creationId xmlns:a16="http://schemas.microsoft.com/office/drawing/2014/main" id="{917B1C51-596E-EE4F-4631-DC237EDA6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8A730A92-860E-7572-4A12-3B86BF787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26FA1AF-FFB7-133B-39F6-21164984EE6E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2800" dirty="0" err="1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브랜치</a:t>
              </a:r>
              <a:r>
                <a:rPr lang="ko-KR" altLang="en-US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전략 세팅</a:t>
              </a:r>
              <a:endPara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30" name="Picture 31">
            <a:extLst>
              <a:ext uri="{FF2B5EF4-FFF2-40B4-BE49-F238E27FC236}">
                <a16:creationId xmlns:a16="http://schemas.microsoft.com/office/drawing/2014/main" id="{6E4280B3-C8B4-7AC2-EBDF-38B460E9E3E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5176000"/>
            <a:ext cx="12223750" cy="39600"/>
          </a:xfrm>
          <a:prstGeom prst="rect">
            <a:avLst/>
          </a:prstGeom>
        </p:spPr>
      </p:pic>
      <p:pic>
        <p:nvPicPr>
          <p:cNvPr id="35" name="Picture 38">
            <a:extLst>
              <a:ext uri="{FF2B5EF4-FFF2-40B4-BE49-F238E27FC236}">
                <a16:creationId xmlns:a16="http://schemas.microsoft.com/office/drawing/2014/main" id="{B232A50E-12A2-82EF-B9AE-011A37CA65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4505767"/>
            <a:ext cx="317500" cy="279400"/>
          </a:xfrm>
          <a:prstGeom prst="rect">
            <a:avLst/>
          </a:prstGeom>
        </p:spPr>
      </p:pic>
      <p:sp>
        <p:nvSpPr>
          <p:cNvPr id="36" name="TextBox 39">
            <a:extLst>
              <a:ext uri="{FF2B5EF4-FFF2-40B4-BE49-F238E27FC236}">
                <a16:creationId xmlns:a16="http://schemas.microsoft.com/office/drawing/2014/main" id="{14826D74-499D-049D-F08B-8A81FDF9208F}"/>
              </a:ext>
            </a:extLst>
          </p:cNvPr>
          <p:cNvSpPr txBox="1"/>
          <p:nvPr/>
        </p:nvSpPr>
        <p:spPr>
          <a:xfrm>
            <a:off x="5257800" y="444226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develop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 후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Push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7" name="Picture 41">
            <a:extLst>
              <a:ext uri="{FF2B5EF4-FFF2-40B4-BE49-F238E27FC236}">
                <a16:creationId xmlns:a16="http://schemas.microsoft.com/office/drawing/2014/main" id="{1F758DB3-8B93-8049-C1C8-C50B498B08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5619133"/>
            <a:ext cx="317500" cy="279400"/>
          </a:xfrm>
          <a:prstGeom prst="rect">
            <a:avLst/>
          </a:prstGeom>
        </p:spPr>
      </p:pic>
      <p:sp>
        <p:nvSpPr>
          <p:cNvPr id="38" name="TextBox 42">
            <a:extLst>
              <a:ext uri="{FF2B5EF4-FFF2-40B4-BE49-F238E27FC236}">
                <a16:creationId xmlns:a16="http://schemas.microsoft.com/office/drawing/2014/main" id="{DD0EA6C0-D32F-D467-40D2-5A6DE70A65A7}"/>
              </a:ext>
            </a:extLst>
          </p:cNvPr>
          <p:cNvSpPr txBox="1"/>
          <p:nvPr/>
        </p:nvSpPr>
        <p:spPr>
          <a:xfrm>
            <a:off x="5257800" y="5555633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Default branch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설정 변경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(main -&gt; develop)</a:t>
            </a:r>
            <a:endParaRPr lang="ko-KR" altLang="en-US" sz="24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8" name="Picture 31">
            <a:extLst>
              <a:ext uri="{FF2B5EF4-FFF2-40B4-BE49-F238E27FC236}">
                <a16:creationId xmlns:a16="http://schemas.microsoft.com/office/drawing/2014/main" id="{B5603561-2CEC-03AF-B71B-1CE46F2C8AF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6289366"/>
            <a:ext cx="12223750" cy="39600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48F7939D-3103-2D52-5508-1AF0DA0467BB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14" name="Picture 21">
            <a:extLst>
              <a:ext uri="{FF2B5EF4-FFF2-40B4-BE49-F238E27FC236}">
                <a16:creationId xmlns:a16="http://schemas.microsoft.com/office/drawing/2014/main" id="{640A7AC0-FCF9-0667-F28B-B53329B21B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851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B2DE4-8442-2B27-C338-11B32C802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30D310-2CB8-6997-1179-E1D9A4557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4FCFBA-B273-561A-088E-19D180F3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A38D1D9-E6B7-11ED-F1C5-267180EA7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F93BB92-3E7C-D817-63D5-C80EF507AC2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115024B-C6D7-2297-FC2C-F3D0A90FF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F4F8BCA-E218-A3C3-020C-B00CB03E68C6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E350E78-F8D2-FC79-87E8-488938608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0B84F51-841E-2FE7-917F-764AFB677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50B2163F-07F4-6CCB-5CC0-FFD6F60677C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69D5E0B-0436-549D-8234-6F57F30F9C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5">
            <a:extLst>
              <a:ext uri="{FF2B5EF4-FFF2-40B4-BE49-F238E27FC236}">
                <a16:creationId xmlns:a16="http://schemas.microsoft.com/office/drawing/2014/main" id="{6AD994D6-0888-8C5F-4C2E-CF99AC8BD5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4CCB2F68-2630-8DD5-08A8-66064FF7387A}"/>
              </a:ext>
            </a:extLst>
          </p:cNvPr>
          <p:cNvSpPr txBox="1"/>
          <p:nvPr/>
        </p:nvSpPr>
        <p:spPr>
          <a:xfrm>
            <a:off x="4038600" y="2832100"/>
            <a:ext cx="678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develop </a:t>
            </a: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 후 </a:t>
            </a: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Push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61420B1-EA68-A35C-670F-0F887675AA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31" y="5240278"/>
            <a:ext cx="6413500" cy="4064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E47931-9E89-558F-6228-4FFAE2F154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30" y="5644116"/>
            <a:ext cx="6413499" cy="165100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17525272-4EAD-6EAB-2671-AF62BA61555C}"/>
              </a:ext>
            </a:extLst>
          </p:cNvPr>
          <p:cNvSpPr/>
          <p:nvPr/>
        </p:nvSpPr>
        <p:spPr>
          <a:xfrm>
            <a:off x="11122793" y="5184887"/>
            <a:ext cx="898130" cy="62230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1" name="그림 30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08C56B-3AD1-B4BF-4411-CEA7702298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84" y="4163149"/>
            <a:ext cx="4051300" cy="32893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5C7CAC2-C688-8CF6-3767-9B4AE0814CA5}"/>
              </a:ext>
            </a:extLst>
          </p:cNvPr>
          <p:cNvSpPr txBox="1"/>
          <p:nvPr/>
        </p:nvSpPr>
        <p:spPr>
          <a:xfrm>
            <a:off x="4038600" y="7792862"/>
            <a:ext cx="7935186" cy="12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-u </a:t>
            </a:r>
            <a:r>
              <a:rPr lang="ko-KR" altLang="en-US" sz="1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또는 </a:t>
            </a:r>
            <a:r>
              <a:rPr lang="en-US" altLang="ko-KR" sz="1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--set-upstream </a:t>
            </a:r>
            <a:r>
              <a:rPr lang="ko-KR" altLang="en-US" sz="1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옵션이란</a:t>
            </a:r>
            <a:r>
              <a:rPr lang="en-US" altLang="ko-KR" sz="1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?</a:t>
            </a:r>
            <a:r>
              <a:rPr lang="ko-KR" altLang="en-US" sz="18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en-US" altLang="ko-KR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로컬 </a:t>
            </a:r>
            <a:r>
              <a:rPr lang="ko-KR" altLang="en-US" sz="1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(master)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와 원격 </a:t>
            </a:r>
            <a:r>
              <a:rPr lang="ko-KR" altLang="en-US" sz="1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(origin/master)</a:t>
            </a:r>
            <a:r>
              <a:rPr lang="ko-KR" altLang="en-US" sz="1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연결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(tracking)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해주는 역할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이후에는 간단히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push 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또는 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pull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입력해도 원격 </a:t>
            </a:r>
            <a:r>
              <a:rPr lang="ko-KR" altLang="en-US" sz="18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브랜치와</a:t>
            </a:r>
            <a:r>
              <a:rPr lang="ko-KR" altLang="en-US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동기화 가능하다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endParaRPr lang="ko-KR" altLang="en-US" sz="1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9A49C208-4C9A-58FD-2EC3-88973ED8DD3C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35" name="Picture 21">
            <a:extLst>
              <a:ext uri="{FF2B5EF4-FFF2-40B4-BE49-F238E27FC236}">
                <a16:creationId xmlns:a16="http://schemas.microsoft.com/office/drawing/2014/main" id="{6B1DBBC7-2925-1B64-92F3-D1EAA3A588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343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4B4DAE-B478-8CEE-00FF-4E6C94A51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ACF11D-EEE3-3566-E0E3-B14C082CD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41539B5-64DA-808A-7D21-4AF48D7A0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DD19CEA-2E51-EAA8-AABC-82FADB046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5CFBE095-2837-63D5-0DF8-4550110103B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15C3934-A08B-2671-2616-2DDA725F6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F2C6688-78AF-611D-6EE8-5CA98331F1A6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GitHub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로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협업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1479F3A-51BE-780C-0D49-99A08655B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4D30C9A-273A-CB5E-A498-8175B0400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CC4B782E-AFD6-4D78-64D0-47054BC8117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3D191E8-0966-CE1A-8648-4CA1441291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5">
            <a:extLst>
              <a:ext uri="{FF2B5EF4-FFF2-40B4-BE49-F238E27FC236}">
                <a16:creationId xmlns:a16="http://schemas.microsoft.com/office/drawing/2014/main" id="{8E62D9D3-B8DB-3913-CB6F-2DDE9C1C6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1CF991C6-2EAC-9135-4E24-B33617405E95}"/>
              </a:ext>
            </a:extLst>
          </p:cNvPr>
          <p:cNvSpPr txBox="1"/>
          <p:nvPr/>
        </p:nvSpPr>
        <p:spPr>
          <a:xfrm>
            <a:off x="4038600" y="2832100"/>
            <a:ext cx="678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Default branch </a:t>
            </a:r>
            <a:r>
              <a:rPr lang="ko-KR" altLang="en-US" sz="2800" dirty="0">
                <a:solidFill>
                  <a:schemeClr val="bg1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설정 변경</a:t>
            </a:r>
            <a:endParaRPr lang="ko-KR" altLang="en-US" sz="2800" dirty="0">
              <a:solidFill>
                <a:schemeClr val="bg1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39DCB2-39AF-233B-B32B-7E2EAA1BE84C}"/>
              </a:ext>
            </a:extLst>
          </p:cNvPr>
          <p:cNvSpPr txBox="1"/>
          <p:nvPr/>
        </p:nvSpPr>
        <p:spPr>
          <a:xfrm>
            <a:off x="4038600" y="3720068"/>
            <a:ext cx="7016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24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settings &gt; General &gt; Default branch &gt; </a:t>
            </a:r>
            <a:r>
              <a:rPr lang="en" altLang="ko-KR" sz="2400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develop</a:t>
            </a:r>
            <a:r>
              <a:rPr lang="en" altLang="ko-KR" sz="24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선택</a:t>
            </a:r>
            <a:endParaRPr lang="en" altLang="ko-KR" sz="2400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9" name="그림 18" descr="텍스트, 소프트웨어, 멀티미디어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2B571F0-B86C-C506-226C-A93487F0F2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24" y="4886593"/>
            <a:ext cx="7772400" cy="3962400"/>
          </a:xfrm>
          <a:prstGeom prst="rect">
            <a:avLst/>
          </a:prstGeom>
        </p:spPr>
      </p:pic>
      <p:pic>
        <p:nvPicPr>
          <p:cNvPr id="22" name="그림 2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71842CE-3826-F863-A0F2-18D6040ABB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027" y="6082559"/>
            <a:ext cx="4428353" cy="1570467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5D98E7B-DD45-151E-BFF2-936DA615820A}"/>
              </a:ext>
            </a:extLst>
          </p:cNvPr>
          <p:cNvSpPr/>
          <p:nvPr/>
        </p:nvSpPr>
        <p:spPr>
          <a:xfrm>
            <a:off x="12310699" y="5510869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F4912EF-A007-8009-1352-799AD12AF30A}"/>
              </a:ext>
            </a:extLst>
          </p:cNvPr>
          <p:cNvSpPr/>
          <p:nvPr/>
        </p:nvSpPr>
        <p:spPr>
          <a:xfrm>
            <a:off x="4154124" y="4297201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550335-8769-73A6-FFEC-4AD163B1FC16}"/>
              </a:ext>
            </a:extLst>
          </p:cNvPr>
          <p:cNvSpPr/>
          <p:nvPr/>
        </p:nvSpPr>
        <p:spPr>
          <a:xfrm>
            <a:off x="8534400" y="8343900"/>
            <a:ext cx="228600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B7C6A0-D3E2-1574-73A3-903A357427FD}"/>
              </a:ext>
            </a:extLst>
          </p:cNvPr>
          <p:cNvSpPr/>
          <p:nvPr/>
        </p:nvSpPr>
        <p:spPr>
          <a:xfrm>
            <a:off x="13411200" y="7277100"/>
            <a:ext cx="722676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9CD53C4D-9543-568F-17B0-6258E3EB6398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Scrum Master(</a:t>
            </a:r>
            <a:r>
              <a:rPr lang="ko-KR" sz="22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Regular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Regular"/>
              </a:rPr>
              <a:t> A)</a:t>
            </a:r>
          </a:p>
        </p:txBody>
      </p:sp>
      <p:pic>
        <p:nvPicPr>
          <p:cNvPr id="29" name="Picture 21">
            <a:extLst>
              <a:ext uri="{FF2B5EF4-FFF2-40B4-BE49-F238E27FC236}">
                <a16:creationId xmlns:a16="http://schemas.microsoft.com/office/drawing/2014/main" id="{C1B517AD-3A36-428C-D509-D5714AE4D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22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64EA9A08-C94E-F284-F2E2-C2FBFE83E2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27AAD9BB-F7D6-0D8E-8DBF-885C3B676C79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pic>
        <p:nvPicPr>
          <p:cNvPr id="20" name="Picture 25">
            <a:extLst>
              <a:ext uri="{FF2B5EF4-FFF2-40B4-BE49-F238E27FC236}">
                <a16:creationId xmlns:a16="http://schemas.microsoft.com/office/drawing/2014/main" id="{3A8C2725-FAFE-98C1-550D-56A3DA404A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986D968-C609-4A51-7D2F-B6BE25DA44FC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22" name="Picture 27">
              <a:extLst>
                <a:ext uri="{FF2B5EF4-FFF2-40B4-BE49-F238E27FC236}">
                  <a16:creationId xmlns:a16="http://schemas.microsoft.com/office/drawing/2014/main" id="{1BD0F3D4-0000-F55C-6CC9-B831E72F8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3" name="Picture 28">
              <a:extLst>
                <a:ext uri="{FF2B5EF4-FFF2-40B4-BE49-F238E27FC236}">
                  <a16:creationId xmlns:a16="http://schemas.microsoft.com/office/drawing/2014/main" id="{95501661-7A3A-CCAE-D49B-DEF70BC8E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AF6AB751-97B8-4155-BF52-ECB55B33F3D8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사전 준비</a:t>
              </a:r>
              <a:endPara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25" name="Picture 31">
            <a:extLst>
              <a:ext uri="{FF2B5EF4-FFF2-40B4-BE49-F238E27FC236}">
                <a16:creationId xmlns:a16="http://schemas.microsoft.com/office/drawing/2014/main" id="{16368A3C-A650-6B06-B499-64C83355FBA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530725" y="5176000"/>
            <a:ext cx="12223750" cy="39600"/>
          </a:xfrm>
          <a:prstGeom prst="rect">
            <a:avLst/>
          </a:prstGeom>
        </p:spPr>
      </p:pic>
      <p:pic>
        <p:nvPicPr>
          <p:cNvPr id="28" name="Picture 38">
            <a:extLst>
              <a:ext uri="{FF2B5EF4-FFF2-40B4-BE49-F238E27FC236}">
                <a16:creationId xmlns:a16="http://schemas.microsoft.com/office/drawing/2014/main" id="{EF0DEDA3-4180-D12C-D233-2E4431A02E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0750" y="4505767"/>
            <a:ext cx="317500" cy="279400"/>
          </a:xfrm>
          <a:prstGeom prst="rect">
            <a:avLst/>
          </a:prstGeom>
        </p:spPr>
      </p:pic>
      <p:sp>
        <p:nvSpPr>
          <p:cNvPr id="29" name="TextBox 39">
            <a:extLst>
              <a:ext uri="{FF2B5EF4-FFF2-40B4-BE49-F238E27FC236}">
                <a16:creationId xmlns:a16="http://schemas.microsoft.com/office/drawing/2014/main" id="{8037A3B3-84E5-7B54-C48C-96E29ACEB5DD}"/>
              </a:ext>
            </a:extLst>
          </p:cNvPr>
          <p:cNvSpPr txBox="1"/>
          <p:nvPr/>
        </p:nvSpPr>
        <p:spPr>
          <a:xfrm>
            <a:off x="5257800" y="444226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초대 수락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0" name="Picture 41">
            <a:extLst>
              <a:ext uri="{FF2B5EF4-FFF2-40B4-BE49-F238E27FC236}">
                <a16:creationId xmlns:a16="http://schemas.microsoft.com/office/drawing/2014/main" id="{1FD787D4-EC40-CF2D-3C8D-6790698016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0750" y="5619133"/>
            <a:ext cx="317500" cy="279400"/>
          </a:xfrm>
          <a:prstGeom prst="rect">
            <a:avLst/>
          </a:prstGeom>
        </p:spPr>
      </p:pic>
      <p:sp>
        <p:nvSpPr>
          <p:cNvPr id="31" name="TextBox 42">
            <a:extLst>
              <a:ext uri="{FF2B5EF4-FFF2-40B4-BE49-F238E27FC236}">
                <a16:creationId xmlns:a16="http://schemas.microsoft.com/office/drawing/2014/main" id="{57EF2688-04F9-351B-D343-14DB6EA6E06B}"/>
              </a:ext>
            </a:extLst>
          </p:cNvPr>
          <p:cNvSpPr txBox="1"/>
          <p:nvPr/>
        </p:nvSpPr>
        <p:spPr>
          <a:xfrm>
            <a:off x="5257800" y="5555633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Repository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클론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로컬로 복제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4" name="Picture 31">
            <a:extLst>
              <a:ext uri="{FF2B5EF4-FFF2-40B4-BE49-F238E27FC236}">
                <a16:creationId xmlns:a16="http://schemas.microsoft.com/office/drawing/2014/main" id="{14133159-D1FC-961A-1A5D-ADE4123E187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530725" y="6289366"/>
            <a:ext cx="12223750" cy="396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285321-A71D-9A7D-64FF-5721FA548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604221BD-B55F-336D-E573-A07C92DE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9F9E5E4-B8CC-5426-C290-2680278D5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68EBC38-C1BB-A6C4-C941-FBF0515E5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3993AD30-2707-343C-FE88-03E987B38F6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C12C9B8-DEF8-F77C-07B2-69650705152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A09D3859-A9D5-50B0-3B11-451E9F2FB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D4851F4-FBC9-E255-5BAE-3A4203770A3B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B40E081-79CC-8F37-C245-41D26913C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3CA7E19-9317-C057-AB65-17C282402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FBA52195-51F8-7EA5-BC6E-F9C547417C5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DBFCF52-BB34-DB00-13FA-E5FFD686EB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8A93C92-94CF-FC47-B9FF-18082751EB9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444849C8-F6B2-7E2C-7279-5A9A9A3717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EE86074-D180-75BC-CA89-92F02C89ABC7}"/>
              </a:ext>
            </a:extLst>
          </p:cNvPr>
          <p:cNvSpPr txBox="1"/>
          <p:nvPr/>
        </p:nvSpPr>
        <p:spPr>
          <a:xfrm>
            <a:off x="4038600" y="2832100"/>
            <a:ext cx="678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초대 수락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2" name="Picture 22">
            <a:extLst>
              <a:ext uri="{FF2B5EF4-FFF2-40B4-BE49-F238E27FC236}">
                <a16:creationId xmlns:a16="http://schemas.microsoft.com/office/drawing/2014/main" id="{8B7E44A5-599D-346C-2513-E51DA8783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BB10AEAE-DF01-69FC-45EB-0C35ED4F4E42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pic>
        <p:nvPicPr>
          <p:cNvPr id="15" name="그림 14" descr="텍스트, 스크린샷, 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16D623F-2540-C8C2-FF33-B0820135C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92" y="3575604"/>
            <a:ext cx="4513415" cy="560207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01AAFB-03FB-1315-6516-C818830A84A3}"/>
              </a:ext>
            </a:extLst>
          </p:cNvPr>
          <p:cNvSpPr/>
          <p:nvPr/>
        </p:nvSpPr>
        <p:spPr>
          <a:xfrm>
            <a:off x="8610600" y="5474189"/>
            <a:ext cx="1676400" cy="30630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035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2322CC-2682-A9AE-76AF-02973DFA2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AE7CD8A-05C0-7E12-2B3C-1FD649D0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8FB6713-0E4F-A432-E81A-131ADE681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8BB14DD-FDC5-A7F6-76F8-7A08F6CE1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67418DAC-4B11-92A9-E11C-00D3BA65764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A7DFCE3-F494-8AE1-3B85-7588BE4E2F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915A0DB0-9519-6878-130B-62EFAE02D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81CDC05A-D8E9-F61B-8796-C9724FCDEBC2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A2C7DD1-CA29-314E-5910-742D20E98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492B362-2325-601E-DEEF-FF82F3927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D956C2E6-D703-2AE4-DF60-A73FDCEFB5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15C08FC-0CD9-3A81-D889-E7FA6F38DF4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BF1B837-552A-0BB7-D00F-1578EBD475B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6526B420-AFBF-FE1E-A601-1B7FED591C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5992EF38-9EB9-4237-5F9D-D969CB527A62}"/>
              </a:ext>
            </a:extLst>
          </p:cNvPr>
          <p:cNvSpPr txBox="1"/>
          <p:nvPr/>
        </p:nvSpPr>
        <p:spPr>
          <a:xfrm>
            <a:off x="4038600" y="2832100"/>
            <a:ext cx="678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Repository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클론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2" name="Picture 22">
            <a:extLst>
              <a:ext uri="{FF2B5EF4-FFF2-40B4-BE49-F238E27FC236}">
                <a16:creationId xmlns:a16="http://schemas.microsoft.com/office/drawing/2014/main" id="{0499D3DD-7F7C-C660-A442-DD01AAD3C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685EC219-D13F-EBEE-4D04-5FA1D51584D9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9EC401C-6B7C-87CF-E38D-12B97006378C}"/>
              </a:ext>
            </a:extLst>
          </p:cNvPr>
          <p:cNvGrpSpPr/>
          <p:nvPr/>
        </p:nvGrpSpPr>
        <p:grpSpPr>
          <a:xfrm>
            <a:off x="4708525" y="4286250"/>
            <a:ext cx="11766550" cy="3822700"/>
            <a:chOff x="4889500" y="4286250"/>
            <a:chExt cx="11766550" cy="3822700"/>
          </a:xfrm>
        </p:grpSpPr>
        <p:pic>
          <p:nvPicPr>
            <p:cNvPr id="16" name="그림 15" descr="텍스트, 스크린샷, 폰트, 번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2ED3870-E6FC-1B25-EA24-D5CA5F860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9500" y="4286250"/>
              <a:ext cx="5080000" cy="382270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C909A3-764D-2D04-68B4-3EAA9DDDB3DB}"/>
                </a:ext>
              </a:extLst>
            </p:cNvPr>
            <p:cNvSpPr/>
            <p:nvPr/>
          </p:nvSpPr>
          <p:spPr>
            <a:xfrm>
              <a:off x="9296400" y="6152636"/>
              <a:ext cx="533400" cy="36246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pic>
          <p:nvPicPr>
            <p:cNvPr id="21" name="그림 20" descr="텍스트, 스크린샷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7F7B92D-6E48-A018-8164-DA7C21027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950" y="6584950"/>
              <a:ext cx="6388100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730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9C4464-8BFB-83E6-7239-B566A9131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ADADED49-C518-41A4-88F9-D6D5A802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417AAFA-0F2D-E238-13F8-F3B6CB57F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E1E5AC1-BE1A-DFC6-B313-6EBC6DBFD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77A0CE55-CA58-1A39-2AE1-BBF9E8EBC91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26E4394-373A-B779-B0CB-667703B07A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D12CE28C-005A-1B2F-7B98-6F17B9B16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CB410F3-7163-3C03-4684-03F8A771F10F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8417EC86-501D-BF24-0EDC-A6E62753B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76D9CD2-1D91-DFC5-3147-D0B5DBC2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DA995675-1AB5-117F-084E-F911D78BCEC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FE3F6FB-AB58-4BFF-ED14-44C5EFA36E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56D36E0-3CBC-3403-3F4E-D987E68EB8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9">
            <a:extLst>
              <a:ext uri="{FF2B5EF4-FFF2-40B4-BE49-F238E27FC236}">
                <a16:creationId xmlns:a16="http://schemas.microsoft.com/office/drawing/2014/main" id="{9C684139-199A-6824-76C7-FB66AB46B10A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5" name="Picture 25">
            <a:extLst>
              <a:ext uri="{FF2B5EF4-FFF2-40B4-BE49-F238E27FC236}">
                <a16:creationId xmlns:a16="http://schemas.microsoft.com/office/drawing/2014/main" id="{34DCA446-70B0-C503-E5D1-B620681396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AF972514-6C72-41EA-4EE2-0333C383D25D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6" name="Picture 27">
              <a:extLst>
                <a:ext uri="{FF2B5EF4-FFF2-40B4-BE49-F238E27FC236}">
                  <a16:creationId xmlns:a16="http://schemas.microsoft.com/office/drawing/2014/main" id="{09D2A0BB-6F06-3A6D-3D6E-BF15593B8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1B52126F-80D4-8FBC-0E0A-9E3081431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C03CE6B-098A-A1DC-EEE0-BC9C1FE03711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GitHub Project </a:t>
              </a:r>
              <a:r>
                <a:rPr lang="ko-KR" altLang="en-US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보드 사용하기</a:t>
              </a:r>
              <a:endPara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30" name="Picture 31">
            <a:extLst>
              <a:ext uri="{FF2B5EF4-FFF2-40B4-BE49-F238E27FC236}">
                <a16:creationId xmlns:a16="http://schemas.microsoft.com/office/drawing/2014/main" id="{00317F53-70A8-E5AF-248D-F12E1F46E8F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5176000"/>
            <a:ext cx="12223750" cy="39600"/>
          </a:xfrm>
          <a:prstGeom prst="rect">
            <a:avLst/>
          </a:prstGeom>
        </p:spPr>
      </p:pic>
      <p:pic>
        <p:nvPicPr>
          <p:cNvPr id="35" name="Picture 38">
            <a:extLst>
              <a:ext uri="{FF2B5EF4-FFF2-40B4-BE49-F238E27FC236}">
                <a16:creationId xmlns:a16="http://schemas.microsoft.com/office/drawing/2014/main" id="{56DFF682-8B1D-DD16-9C96-59BAC1E62E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4505767"/>
            <a:ext cx="317500" cy="279400"/>
          </a:xfrm>
          <a:prstGeom prst="rect">
            <a:avLst/>
          </a:prstGeom>
        </p:spPr>
      </p:pic>
      <p:sp>
        <p:nvSpPr>
          <p:cNvPr id="36" name="TextBox 39">
            <a:extLst>
              <a:ext uri="{FF2B5EF4-FFF2-40B4-BE49-F238E27FC236}">
                <a16:creationId xmlns:a16="http://schemas.microsoft.com/office/drawing/2014/main" id="{B1CBF302-F348-897A-CFB4-77254A5D2F53}"/>
              </a:ext>
            </a:extLst>
          </p:cNvPr>
          <p:cNvSpPr txBox="1"/>
          <p:nvPr/>
        </p:nvSpPr>
        <p:spPr>
          <a:xfrm>
            <a:off x="5257800" y="444226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</a:t>
            </a:r>
            <a:r>
              <a:rPr lang="ko-KR" alt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 </a:t>
            </a:r>
            <a:r>
              <a:rPr lang="en-US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Projects</a:t>
            </a:r>
            <a:r>
              <a:rPr lang="ko-KR" alt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탭 </a:t>
            </a:r>
            <a:r>
              <a:rPr lang="en-US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"New Project"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클릭</a:t>
            </a:r>
            <a:r>
              <a:rPr lang="ko-KR" alt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7" name="Picture 41">
            <a:extLst>
              <a:ext uri="{FF2B5EF4-FFF2-40B4-BE49-F238E27FC236}">
                <a16:creationId xmlns:a16="http://schemas.microsoft.com/office/drawing/2014/main" id="{F0E42AC5-16DC-F21F-67DC-9A155355C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5619133"/>
            <a:ext cx="317500" cy="279400"/>
          </a:xfrm>
          <a:prstGeom prst="rect">
            <a:avLst/>
          </a:prstGeom>
        </p:spPr>
      </p:pic>
      <p:sp>
        <p:nvSpPr>
          <p:cNvPr id="38" name="TextBox 42">
            <a:extLst>
              <a:ext uri="{FF2B5EF4-FFF2-40B4-BE49-F238E27FC236}">
                <a16:creationId xmlns:a16="http://schemas.microsoft.com/office/drawing/2014/main" id="{0CE188EE-9132-5C52-9CBE-0FD8C3793B09}"/>
              </a:ext>
            </a:extLst>
          </p:cNvPr>
          <p:cNvSpPr txBox="1"/>
          <p:nvPr/>
        </p:nvSpPr>
        <p:spPr>
          <a:xfrm>
            <a:off x="5257800" y="5555633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템플릿 선택 후 이름 입력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(ex: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Sprint Board)</a:t>
            </a:r>
            <a:endParaRPr lang="ko-KR" alt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9" name="Picture 21">
            <a:extLst>
              <a:ext uri="{FF2B5EF4-FFF2-40B4-BE49-F238E27FC236}">
                <a16:creationId xmlns:a16="http://schemas.microsoft.com/office/drawing/2014/main" id="{A2FAE523-CF53-3675-6391-893FBFFDE7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525" y="4473266"/>
            <a:ext cx="1816100" cy="1816100"/>
          </a:xfrm>
          <a:prstGeom prst="rect">
            <a:avLst/>
          </a:prstGeom>
        </p:spPr>
      </p:pic>
      <p:pic>
        <p:nvPicPr>
          <p:cNvPr id="18" name="Picture 31">
            <a:extLst>
              <a:ext uri="{FF2B5EF4-FFF2-40B4-BE49-F238E27FC236}">
                <a16:creationId xmlns:a16="http://schemas.microsoft.com/office/drawing/2014/main" id="{A01935E1-5C3A-B5DB-8DA5-CC5FE3FCB5C3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6289366"/>
            <a:ext cx="12223750" cy="39600"/>
          </a:xfrm>
          <a:prstGeom prst="rect">
            <a:avLst/>
          </a:prstGeom>
        </p:spPr>
      </p:pic>
      <p:sp>
        <p:nvSpPr>
          <p:cNvPr id="12" name="TextBox 42">
            <a:extLst>
              <a:ext uri="{FF2B5EF4-FFF2-40B4-BE49-F238E27FC236}">
                <a16:creationId xmlns:a16="http://schemas.microsoft.com/office/drawing/2014/main" id="{329EA435-A99E-0741-2AF1-7844E6B9A1AB}"/>
              </a:ext>
            </a:extLst>
          </p:cNvPr>
          <p:cNvSpPr txBox="1"/>
          <p:nvPr/>
        </p:nvSpPr>
        <p:spPr>
          <a:xfrm>
            <a:off x="5257800" y="6637019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“Create project” </a:t>
            </a:r>
            <a:r>
              <a:rPr lang="ko-KR" altLang="en-US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클릭해 프로젝트 생성</a:t>
            </a:r>
            <a:endParaRPr lang="ko-KR" alt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4" name="Picture 44">
            <a:extLst>
              <a:ext uri="{FF2B5EF4-FFF2-40B4-BE49-F238E27FC236}">
                <a16:creationId xmlns:a16="http://schemas.microsoft.com/office/drawing/2014/main" id="{93287474-60C4-B0F7-D91C-8E13A34ECB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6732499"/>
            <a:ext cx="317500" cy="279400"/>
          </a:xfrm>
          <a:prstGeom prst="rect">
            <a:avLst/>
          </a:prstGeom>
        </p:spPr>
      </p:pic>
      <p:pic>
        <p:nvPicPr>
          <p:cNvPr id="15" name="Picture 31">
            <a:extLst>
              <a:ext uri="{FF2B5EF4-FFF2-40B4-BE49-F238E27FC236}">
                <a16:creationId xmlns:a16="http://schemas.microsoft.com/office/drawing/2014/main" id="{A888ADAB-2D09-549B-C675-4A8587A6D84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7402732"/>
            <a:ext cx="12223750" cy="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367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2745AC-E636-DEC5-F59A-99B440DA4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66D4A62A-A14C-0B82-CF5E-6295548A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E009E70-B20A-504B-0473-EBD72B632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9400AA9-BD16-6C47-0C82-CCE23593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DEED5E5A-BEC3-7932-77FF-0EDCD1DAEA1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8C9FD23-AF5D-89AB-F594-11E2EBFB5A4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ED0E4CA-32EA-DB77-2B22-6D4FF05AA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D89EC34-5486-7BE2-40ED-0A4F535A5A8C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01131F8-308F-9E36-47DE-6D68B1B50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BF53E035-2ECF-E9EE-45D0-CE412E015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14716B4D-8825-54F1-7252-63DDCEFD6F4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07F9A41-338C-D97E-695A-9DA50497007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271FFA7-7A61-93D1-EA8D-F4A52CF68F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9">
            <a:extLst>
              <a:ext uri="{FF2B5EF4-FFF2-40B4-BE49-F238E27FC236}">
                <a16:creationId xmlns:a16="http://schemas.microsoft.com/office/drawing/2014/main" id="{407A3DC7-C3D5-C349-63C6-CE312F19810A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49" name="Picture 21">
            <a:extLst>
              <a:ext uri="{FF2B5EF4-FFF2-40B4-BE49-F238E27FC236}">
                <a16:creationId xmlns:a16="http://schemas.microsoft.com/office/drawing/2014/main" id="{13C367DD-3A95-F03F-4B67-B188C2FF7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3525" y="4473266"/>
            <a:ext cx="1816100" cy="1816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835EFCE-F062-83F7-5651-938B8BB735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755F05F3-3B62-E05C-0D4C-34811FBEC0F9}"/>
              </a:ext>
            </a:extLst>
          </p:cNvPr>
          <p:cNvSpPr txBox="1"/>
          <p:nvPr/>
        </p:nvSpPr>
        <p:spPr>
          <a:xfrm>
            <a:off x="4038600" y="2832100"/>
            <a:ext cx="678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생성</a:t>
            </a:r>
            <a:endParaRPr lang="ko-KR" altLang="en-US" sz="2800" dirty="0">
              <a:solidFill>
                <a:schemeClr val="bg1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2" name="그림 11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CF694C3-2626-E4F6-4556-25A4D944BC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083" y="3497432"/>
            <a:ext cx="5334000" cy="2393563"/>
          </a:xfrm>
          <a:prstGeom prst="rect">
            <a:avLst/>
          </a:prstGeom>
        </p:spPr>
      </p:pic>
      <p:pic>
        <p:nvPicPr>
          <p:cNvPr id="15" name="그림 14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EBA9BA-E115-F5AD-C22F-48E6B87190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89" y="5976914"/>
            <a:ext cx="4949825" cy="328787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6FF085-B860-6D27-99B7-5217DEE241D0}"/>
              </a:ext>
            </a:extLst>
          </p:cNvPr>
          <p:cNvSpPr/>
          <p:nvPr/>
        </p:nvSpPr>
        <p:spPr>
          <a:xfrm>
            <a:off x="6692231" y="6506220"/>
            <a:ext cx="1946059" cy="15328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1" name="그림 20" descr="스크린샷, 텍스트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076A2A-3517-43B5-F962-CE46A030BE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83" y="5976914"/>
            <a:ext cx="4921605" cy="328787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8117CB42-A0CB-C234-2A4A-FDA07D507F41}"/>
              </a:ext>
            </a:extLst>
          </p:cNvPr>
          <p:cNvSpPr/>
          <p:nvPr/>
        </p:nvSpPr>
        <p:spPr>
          <a:xfrm>
            <a:off x="15191489" y="8581768"/>
            <a:ext cx="862199" cy="3624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61A0B67-7CB0-7597-16FE-2B3267FA810A}"/>
              </a:ext>
            </a:extLst>
          </p:cNvPr>
          <p:cNvSpPr/>
          <p:nvPr/>
        </p:nvSpPr>
        <p:spPr>
          <a:xfrm>
            <a:off x="4825112" y="5890995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D3F20C3-C3A4-534D-CE8B-0E41B7B2C306}"/>
              </a:ext>
            </a:extLst>
          </p:cNvPr>
          <p:cNvSpPr/>
          <p:nvPr/>
        </p:nvSpPr>
        <p:spPr>
          <a:xfrm>
            <a:off x="7867479" y="3444187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77E103D-6AEA-BED6-AD88-F27A79C963BB}"/>
              </a:ext>
            </a:extLst>
          </p:cNvPr>
          <p:cNvSpPr/>
          <p:nvPr/>
        </p:nvSpPr>
        <p:spPr>
          <a:xfrm>
            <a:off x="10480199" y="5944240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AAF3F7-AF93-090B-8A06-C58EFD1DD54D}"/>
              </a:ext>
            </a:extLst>
          </p:cNvPr>
          <p:cNvSpPr/>
          <p:nvPr/>
        </p:nvSpPr>
        <p:spPr>
          <a:xfrm>
            <a:off x="12981690" y="4305300"/>
            <a:ext cx="862199" cy="3624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63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7912100"/>
            <a:ext cx="3810000" cy="952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7708900"/>
            <a:ext cx="11506200" cy="1333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27700" y="7975600"/>
            <a:ext cx="9613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작업물에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테스트와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리뷰를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철저히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수행하며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품질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기준과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표준을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준수한다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8166100"/>
            <a:ext cx="3098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결과물의</a:t>
            </a:r>
            <a:r>
              <a:rPr lang="en-US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품질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6311900"/>
            <a:ext cx="38100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900" y="6121400"/>
            <a:ext cx="11506200" cy="1333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740400" y="6375400"/>
            <a:ext cx="9613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팀원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지식을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공유하고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함께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성장할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있도록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지속적으로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새로운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기술과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방법론을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배우고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적용한다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05000" y="6565900"/>
            <a:ext cx="3098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학습과</a:t>
            </a:r>
            <a:r>
              <a:rPr lang="en-US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성장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600" y="4711700"/>
            <a:ext cx="38227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4521200"/>
            <a:ext cx="11506200" cy="1333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740400" y="4775200"/>
            <a:ext cx="9613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Trello, Jira, Notion, Slack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등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효과적으로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사용하며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스타일과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도구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사용법을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통일한다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 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05000" y="4762500"/>
            <a:ext cx="30988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문서화와</a:t>
            </a:r>
            <a:r>
              <a:rPr lang="en-US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커뮤니케이션</a:t>
            </a:r>
            <a:r>
              <a:rPr lang="en-US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도구</a:t>
            </a:r>
            <a:r>
              <a:rPr lang="en-US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spc="2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활용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3111500"/>
            <a:ext cx="38100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9200" y="2921000"/>
            <a:ext cx="11506200" cy="1333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727700" y="3175000"/>
            <a:ext cx="9613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6990"/>
              </a:lnSpc>
              <a:buClr>
                <a:srgbClr val="000000"/>
              </a:buClr>
              <a:buFont typeface="Arial"/>
              <a:buChar char="●"/>
            </a:pP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팀원들의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배경과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의견을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존중하며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갈등이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발생하면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감정을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배제하고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문제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중심으로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해결한다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05000" y="3365500"/>
            <a:ext cx="30988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1220"/>
              </a:lnSpc>
            </a:pPr>
            <a:r>
              <a:rPr lang="ko-KR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존중과</a:t>
            </a:r>
            <a:r>
              <a:rPr lang="en-US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2400" b="0" i="0" u="none" strike="noStrike" spc="20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배려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9100" y="50800"/>
            <a:ext cx="2527300" cy="20066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27" name="TextBox 2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가이드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34463-25B7-65DE-C5D3-8F6AE0B14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A88F0A26-245B-8873-9697-536F725D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137B087-DBEA-C7F9-DEA8-1B8D02B25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87BA3C8-52F3-94A8-E067-2B81125F9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08FC55F5-F4AD-0640-9390-5AAC62B17D6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17FD394-5162-629C-98F1-7BD904156B5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B7A4A416-0EA7-9A2B-4468-D3ADFCF30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3197B7F-6186-B809-D650-A708F5186A1C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5675D1D8-5293-7B91-862E-82DAC79B39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B3D6810-0387-D799-E97C-1EC201814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8260B0CA-2E29-A58C-E126-F2D24916133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B0D2014-61F5-2C6C-B2EE-DF78B3A3FC4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ED010FF-2B05-A2A8-7D5C-511B6B4C86D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25">
            <a:extLst>
              <a:ext uri="{FF2B5EF4-FFF2-40B4-BE49-F238E27FC236}">
                <a16:creationId xmlns:a16="http://schemas.microsoft.com/office/drawing/2014/main" id="{0C33466C-8D80-08E2-85CE-58285C986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618D97-901F-F45B-50E1-D1CDC2AECC70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6" name="Picture 27">
              <a:extLst>
                <a:ext uri="{FF2B5EF4-FFF2-40B4-BE49-F238E27FC236}">
                  <a16:creationId xmlns:a16="http://schemas.microsoft.com/office/drawing/2014/main" id="{99934E56-4BFA-AC6B-A7EB-51EF71CA1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87C1C3E8-682E-A714-64BE-2D0572256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C61299D2-471C-FA21-6AAB-8058B3DE8517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GitHub Issues</a:t>
              </a:r>
              <a:r>
                <a:rPr lang="ko-KR" altLang="en-US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생성 및 관리</a:t>
              </a:r>
              <a:endPara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30" name="Picture 31">
            <a:extLst>
              <a:ext uri="{FF2B5EF4-FFF2-40B4-BE49-F238E27FC236}">
                <a16:creationId xmlns:a16="http://schemas.microsoft.com/office/drawing/2014/main" id="{5F230C88-2676-2012-66FA-9139E8EAF68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4984137"/>
            <a:ext cx="12223750" cy="39600"/>
          </a:xfrm>
          <a:prstGeom prst="rect">
            <a:avLst/>
          </a:prstGeom>
        </p:spPr>
      </p:pic>
      <p:pic>
        <p:nvPicPr>
          <p:cNvPr id="35" name="Picture 38">
            <a:extLst>
              <a:ext uri="{FF2B5EF4-FFF2-40B4-BE49-F238E27FC236}">
                <a16:creationId xmlns:a16="http://schemas.microsoft.com/office/drawing/2014/main" id="{573F5620-C865-829A-63BF-05C9C1F90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225" y="4410685"/>
            <a:ext cx="317500" cy="279400"/>
          </a:xfrm>
          <a:prstGeom prst="rect">
            <a:avLst/>
          </a:prstGeom>
        </p:spPr>
      </p:pic>
      <p:sp>
        <p:nvSpPr>
          <p:cNvPr id="36" name="TextBox 39">
            <a:extLst>
              <a:ext uri="{FF2B5EF4-FFF2-40B4-BE49-F238E27FC236}">
                <a16:creationId xmlns:a16="http://schemas.microsoft.com/office/drawing/2014/main" id="{A63D4303-D924-A6F9-7712-6F4E8FFA2880}"/>
              </a:ext>
            </a:extLst>
          </p:cNvPr>
          <p:cNvSpPr txBox="1"/>
          <p:nvPr/>
        </p:nvSpPr>
        <p:spPr>
          <a:xfrm>
            <a:off x="5238750" y="4347185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"Issues"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탭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"New Issue"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버튼 클릭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7" name="Picture 41">
            <a:extLst>
              <a:ext uri="{FF2B5EF4-FFF2-40B4-BE49-F238E27FC236}">
                <a16:creationId xmlns:a16="http://schemas.microsoft.com/office/drawing/2014/main" id="{499192B9-914E-F510-0C77-3CA2F9C4FB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225" y="5330489"/>
            <a:ext cx="317500" cy="279400"/>
          </a:xfrm>
          <a:prstGeom prst="rect">
            <a:avLst/>
          </a:prstGeom>
        </p:spPr>
      </p:pic>
      <p:sp>
        <p:nvSpPr>
          <p:cNvPr id="38" name="TextBox 42">
            <a:extLst>
              <a:ext uri="{FF2B5EF4-FFF2-40B4-BE49-F238E27FC236}">
                <a16:creationId xmlns:a16="http://schemas.microsoft.com/office/drawing/2014/main" id="{53592C2B-3BE1-DF28-DB37-0E4B35791C2D}"/>
              </a:ext>
            </a:extLst>
          </p:cNvPr>
          <p:cNvSpPr txBox="1"/>
          <p:nvPr/>
        </p:nvSpPr>
        <p:spPr>
          <a:xfrm>
            <a:off x="5238750" y="5266989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제목</a:t>
            </a:r>
            <a:r>
              <a:rPr lang="ko-KR" altLang="en-US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작성 </a:t>
            </a:r>
            <a:r>
              <a:rPr lang="en-US" altLang="ko-KR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(ex:</a:t>
            </a:r>
            <a:r>
              <a:rPr lang="ko-KR" alt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</a:t>
            </a:r>
            <a:r>
              <a:rPr lang="en-US" altLang="ko-KR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eature A,</a:t>
            </a:r>
            <a:r>
              <a:rPr lang="ko-KR" altLang="en-US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 B)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8" name="Picture 31">
            <a:extLst>
              <a:ext uri="{FF2B5EF4-FFF2-40B4-BE49-F238E27FC236}">
                <a16:creationId xmlns:a16="http://schemas.microsoft.com/office/drawing/2014/main" id="{80AC6F6A-0A78-F052-BA81-896E917ABCD9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5903941"/>
            <a:ext cx="12223750" cy="39600"/>
          </a:xfrm>
          <a:prstGeom prst="rect">
            <a:avLst/>
          </a:prstGeom>
        </p:spPr>
      </p:pic>
      <p:pic>
        <p:nvPicPr>
          <p:cNvPr id="20" name="Picture 31">
            <a:extLst>
              <a:ext uri="{FF2B5EF4-FFF2-40B4-BE49-F238E27FC236}">
                <a16:creationId xmlns:a16="http://schemas.microsoft.com/office/drawing/2014/main" id="{49813EEC-5C38-11C1-7128-A24B5B897147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6823745"/>
            <a:ext cx="12223750" cy="39600"/>
          </a:xfrm>
          <a:prstGeom prst="rect">
            <a:avLst/>
          </a:prstGeom>
        </p:spPr>
      </p:pic>
      <p:pic>
        <p:nvPicPr>
          <p:cNvPr id="21" name="Picture 35">
            <a:extLst>
              <a:ext uri="{FF2B5EF4-FFF2-40B4-BE49-F238E27FC236}">
                <a16:creationId xmlns:a16="http://schemas.microsoft.com/office/drawing/2014/main" id="{83227C45-C222-2C36-FB3D-095C2FEC79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225" y="7182797"/>
            <a:ext cx="317500" cy="279400"/>
          </a:xfrm>
          <a:prstGeom prst="rect">
            <a:avLst/>
          </a:prstGeom>
        </p:spPr>
      </p:pic>
      <p:sp>
        <p:nvSpPr>
          <p:cNvPr id="24" name="TextBox 36">
            <a:extLst>
              <a:ext uri="{FF2B5EF4-FFF2-40B4-BE49-F238E27FC236}">
                <a16:creationId xmlns:a16="http://schemas.microsoft.com/office/drawing/2014/main" id="{AF68386D-6207-DB2C-C1F7-C5D8B1CE52F5}"/>
              </a:ext>
            </a:extLst>
          </p:cNvPr>
          <p:cNvSpPr txBox="1"/>
          <p:nvPr/>
        </p:nvSpPr>
        <p:spPr>
          <a:xfrm>
            <a:off x="5238750" y="710659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담당자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Assignee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지정</a:t>
            </a:r>
            <a:r>
              <a:rPr lang="en-US" altLang="ko-KR" sz="22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2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Labels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추가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3" name="Picture 44">
            <a:extLst>
              <a:ext uri="{FF2B5EF4-FFF2-40B4-BE49-F238E27FC236}">
                <a16:creationId xmlns:a16="http://schemas.microsoft.com/office/drawing/2014/main" id="{5A67DA0D-00BD-B580-7CA0-4A9A9F6E85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225" y="6250293"/>
            <a:ext cx="317500" cy="279400"/>
          </a:xfrm>
          <a:prstGeom prst="rect">
            <a:avLst/>
          </a:prstGeom>
        </p:spPr>
      </p:pic>
      <p:sp>
        <p:nvSpPr>
          <p:cNvPr id="26" name="TextBox 45">
            <a:extLst>
              <a:ext uri="{FF2B5EF4-FFF2-40B4-BE49-F238E27FC236}">
                <a16:creationId xmlns:a16="http://schemas.microsoft.com/office/drawing/2014/main" id="{685C6670-A98B-C432-67A6-C49553E381CF}"/>
              </a:ext>
            </a:extLst>
          </p:cNvPr>
          <p:cNvSpPr txBox="1"/>
          <p:nvPr/>
        </p:nvSpPr>
        <p:spPr>
          <a:xfrm>
            <a:off x="5238750" y="6186793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내용</a:t>
            </a:r>
            <a:r>
              <a:rPr lang="en-US" altLang="ko-KR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작성 </a:t>
            </a:r>
            <a:r>
              <a:rPr lang="en-US" altLang="ko-KR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40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해당 기능 설</a:t>
            </a:r>
            <a:r>
              <a:rPr lang="ko-KR" altLang="en-US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2400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3" name="Picture 31">
            <a:extLst>
              <a:ext uri="{FF2B5EF4-FFF2-40B4-BE49-F238E27FC236}">
                <a16:creationId xmlns:a16="http://schemas.microsoft.com/office/drawing/2014/main" id="{72EE9D9A-C69E-5DE4-93DA-550B4C037DE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6168" y="7743549"/>
            <a:ext cx="12223750" cy="39600"/>
          </a:xfrm>
          <a:prstGeom prst="rect">
            <a:avLst/>
          </a:prstGeom>
        </p:spPr>
      </p:pic>
      <p:pic>
        <p:nvPicPr>
          <p:cNvPr id="40" name="Picture 35">
            <a:extLst>
              <a:ext uri="{FF2B5EF4-FFF2-40B4-BE49-F238E27FC236}">
                <a16:creationId xmlns:a16="http://schemas.microsoft.com/office/drawing/2014/main" id="{89A6C4BB-5334-935F-0242-9269173F74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225" y="8102600"/>
            <a:ext cx="317500" cy="279400"/>
          </a:xfrm>
          <a:prstGeom prst="rect">
            <a:avLst/>
          </a:prstGeom>
        </p:spPr>
      </p:pic>
      <p:sp>
        <p:nvSpPr>
          <p:cNvPr id="42" name="TextBox 36">
            <a:extLst>
              <a:ext uri="{FF2B5EF4-FFF2-40B4-BE49-F238E27FC236}">
                <a16:creationId xmlns:a16="http://schemas.microsoft.com/office/drawing/2014/main" id="{275BDE80-76F4-6A37-2E18-E30F00816D56}"/>
              </a:ext>
            </a:extLst>
          </p:cNvPr>
          <p:cNvSpPr txBox="1"/>
          <p:nvPr/>
        </p:nvSpPr>
        <p:spPr>
          <a:xfrm>
            <a:off x="5238750" y="8026400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생성한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Issue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를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Project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보드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(ex: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Sprint Board)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연결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4875E2A7-0431-4781-1188-4591614BD1CC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17" name="Picture 21">
            <a:extLst>
              <a:ext uri="{FF2B5EF4-FFF2-40B4-BE49-F238E27FC236}">
                <a16:creationId xmlns:a16="http://schemas.microsoft.com/office/drawing/2014/main" id="{7667CFF4-AF20-A7BF-67FC-7F4534553B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525" y="4473266"/>
            <a:ext cx="1816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701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88C47-5EB2-BE8A-EC77-E6F7E3848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B8AA1B82-E75D-8C34-FD08-154A70AA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57880F0-7412-7D95-499D-BF6A0A091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C8A29A-4C86-3B2B-3113-58AF9F34C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FE99871-3B9B-4217-3D12-ACC0250C46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9E6C7F2-0499-E178-F040-6F71914423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351D7CA9-0DBA-B122-A66A-686A0BBA6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07E454D-60E3-4695-502F-34F6673E8AEE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CC9B318-4310-68C6-B738-7A86193A6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7A2523A-2911-90D1-309F-A1A2D5441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56C80AEA-C81E-E541-9B46-3432F3B7E7E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18B5B15-4317-09CA-4DB7-E2F28CB894D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B8861D82-048F-D7FD-A6A7-B798554D5CB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9">
            <a:extLst>
              <a:ext uri="{FF2B5EF4-FFF2-40B4-BE49-F238E27FC236}">
                <a16:creationId xmlns:a16="http://schemas.microsoft.com/office/drawing/2014/main" id="{F2E5EC48-1F05-C664-8FF1-569606CA314D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49" name="Picture 21">
            <a:extLst>
              <a:ext uri="{FF2B5EF4-FFF2-40B4-BE49-F238E27FC236}">
                <a16:creationId xmlns:a16="http://schemas.microsoft.com/office/drawing/2014/main" id="{269A134F-C223-DDD0-11DF-8B6FA90F0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3525" y="4473266"/>
            <a:ext cx="1816100" cy="1816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A0707F2-3DC0-9193-70EA-502C431399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4E085337-AB56-EDB1-08AE-AFD704C046B0}"/>
              </a:ext>
            </a:extLst>
          </p:cNvPr>
          <p:cNvSpPr txBox="1"/>
          <p:nvPr/>
        </p:nvSpPr>
        <p:spPr>
          <a:xfrm>
            <a:off x="4038600" y="2832100"/>
            <a:ext cx="678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8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Issues</a:t>
            </a:r>
            <a:r>
              <a:rPr lang="ko-KR" altLang="en-US" sz="28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</a:t>
            </a:r>
            <a:endParaRPr lang="ko-KR" altLang="en-US" sz="2800" dirty="0">
              <a:solidFill>
                <a:schemeClr val="bg1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E595925-EDE6-B6C6-6FF9-D7A2510E68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652209"/>
            <a:ext cx="7502614" cy="3741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19D354-2CE2-1ED7-1B7F-922A6621A8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044129"/>
            <a:ext cx="7502613" cy="82999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F01B5A66-2015-AE4E-5F1B-CBFECC6CB774}"/>
              </a:ext>
            </a:extLst>
          </p:cNvPr>
          <p:cNvSpPr/>
          <p:nvPr/>
        </p:nvSpPr>
        <p:spPr>
          <a:xfrm>
            <a:off x="6858511" y="3537230"/>
            <a:ext cx="491393" cy="4681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B0BA46-A92C-2600-97A4-09447530BF14}"/>
              </a:ext>
            </a:extLst>
          </p:cNvPr>
          <p:cNvSpPr/>
          <p:nvPr/>
        </p:nvSpPr>
        <p:spPr>
          <a:xfrm>
            <a:off x="7396570" y="3669808"/>
            <a:ext cx="952500" cy="30630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2CF6688-44D7-8B9B-292B-479CB22EE30D}"/>
              </a:ext>
            </a:extLst>
          </p:cNvPr>
          <p:cNvSpPr/>
          <p:nvPr/>
        </p:nvSpPr>
        <p:spPr>
          <a:xfrm>
            <a:off x="12688120" y="3940741"/>
            <a:ext cx="491393" cy="4681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387C449-AE4D-EB32-F649-248B0EA3751B}"/>
              </a:ext>
            </a:extLst>
          </p:cNvPr>
          <p:cNvSpPr/>
          <p:nvPr/>
        </p:nvSpPr>
        <p:spPr>
          <a:xfrm>
            <a:off x="13296901" y="4044129"/>
            <a:ext cx="952500" cy="30630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7" name="그림 36" descr="텍스트, 소프트웨어, 멀티미디어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AE47CB-6D3E-CAED-E956-D1574EB212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916850"/>
            <a:ext cx="7523372" cy="3981651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E2606E10-4CBC-291A-80CE-0CE30FFDD642}"/>
              </a:ext>
            </a:extLst>
          </p:cNvPr>
          <p:cNvSpPr/>
          <p:nvPr/>
        </p:nvSpPr>
        <p:spPr>
          <a:xfrm>
            <a:off x="12573000" y="8420100"/>
            <a:ext cx="491393" cy="4681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99BAF9-922D-2BBF-A44B-7CD760F5614D}"/>
              </a:ext>
            </a:extLst>
          </p:cNvPr>
          <p:cNvSpPr/>
          <p:nvPr/>
        </p:nvSpPr>
        <p:spPr>
          <a:xfrm>
            <a:off x="11658600" y="8501901"/>
            <a:ext cx="698500" cy="30630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12637A-D7D9-E691-A9E6-8E54C7045C1C}"/>
              </a:ext>
            </a:extLst>
          </p:cNvPr>
          <p:cNvSpPr txBox="1"/>
          <p:nvPr/>
        </p:nvSpPr>
        <p:spPr>
          <a:xfrm>
            <a:off x="6508750" y="8838741"/>
            <a:ext cx="7740651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" altLang="ko-KR" b="0" i="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project</a:t>
            </a:r>
            <a:r>
              <a:rPr lang="ko-KR" altLang="en-US" b="0" i="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이슈들이 </a:t>
            </a:r>
            <a:r>
              <a:rPr lang="en" altLang="ko-KR" b="0" i="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No status</a:t>
            </a:r>
            <a:r>
              <a:rPr lang="ko-KR" altLang="en-US" b="0" i="0" dirty="0" err="1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</a:t>
            </a:r>
            <a:r>
              <a:rPr lang="ko-KR" altLang="en-US" b="0" i="0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배치되어 있는 것을 확인하고 필요에 따라 옮기기</a:t>
            </a:r>
            <a:r>
              <a:rPr lang="en-US" altLang="ko-KR" sz="18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endParaRPr lang="ko-KR" altLang="en-US" sz="1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61B592E-B83D-CB6B-9EC4-14706C224114}"/>
              </a:ext>
            </a:extLst>
          </p:cNvPr>
          <p:cNvSpPr/>
          <p:nvPr/>
        </p:nvSpPr>
        <p:spPr>
          <a:xfrm>
            <a:off x="6030057" y="8881142"/>
            <a:ext cx="491393" cy="46816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341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7FFD04-046E-A448-33E1-37DA9BC01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E691DADC-DC16-3DD5-7C00-9CB104D3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A378760-F30C-875F-8B5F-F57A11715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AD8D60B-1413-A186-A8A5-4DB092B5F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1B727359-D0A4-255B-3F2E-7A52EFD55FE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3378EC6-3A16-C566-6150-77602736EB1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715AC356-796E-3F4B-ED97-2AF155A70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BE7F3EB-9B23-CB5B-66BC-9488127874D4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D7E52D3C-CC3A-4B5E-ADB7-4DD1B6518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8F4F1AC-929C-3F6C-CC41-0E00F9135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94823104-E7E3-2730-3239-37B0C7FE7E7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E725A46-D6B7-ECDF-0584-2C47FC3C225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1043C4A0-864F-418D-19C2-8179DEF1422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9">
            <a:extLst>
              <a:ext uri="{FF2B5EF4-FFF2-40B4-BE49-F238E27FC236}">
                <a16:creationId xmlns:a16="http://schemas.microsoft.com/office/drawing/2014/main" id="{2BB25173-B7A0-D451-E201-A33A7B908BFB}"/>
              </a:ext>
            </a:extLst>
          </p:cNvPr>
          <p:cNvSpPr txBox="1"/>
          <p:nvPr/>
        </p:nvSpPr>
        <p:spPr>
          <a:xfrm>
            <a:off x="1143000" y="541525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5" name="Picture 25">
            <a:extLst>
              <a:ext uri="{FF2B5EF4-FFF2-40B4-BE49-F238E27FC236}">
                <a16:creationId xmlns:a16="http://schemas.microsoft.com/office/drawing/2014/main" id="{04E3B2D1-27E3-C7CA-82C1-657BEB62C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01D103-A637-5A57-3B66-D4286D3487D2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6" name="Picture 27">
              <a:extLst>
                <a:ext uri="{FF2B5EF4-FFF2-40B4-BE49-F238E27FC236}">
                  <a16:creationId xmlns:a16="http://schemas.microsoft.com/office/drawing/2014/main" id="{AB9379CC-A1AC-15D8-191A-97153088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5" name="Picture 28">
              <a:extLst>
                <a:ext uri="{FF2B5EF4-FFF2-40B4-BE49-F238E27FC236}">
                  <a16:creationId xmlns:a16="http://schemas.microsoft.com/office/drawing/2014/main" id="{E730ACCC-3FCC-6DA9-AA4C-D7FEA113F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12FCE78B-A607-25E4-1DE7-62669B262114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2800" dirty="0" err="1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브랜치</a:t>
              </a:r>
              <a:r>
                <a:rPr lang="ko-KR" altLang="en-US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전략 세팅</a:t>
              </a:r>
              <a:endPara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30" name="Picture 31">
            <a:extLst>
              <a:ext uri="{FF2B5EF4-FFF2-40B4-BE49-F238E27FC236}">
                <a16:creationId xmlns:a16="http://schemas.microsoft.com/office/drawing/2014/main" id="{37E2A2C5-9A51-57E9-913A-16ADFC78A61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5176000"/>
            <a:ext cx="12223750" cy="39600"/>
          </a:xfrm>
          <a:prstGeom prst="rect">
            <a:avLst/>
          </a:prstGeom>
        </p:spPr>
      </p:pic>
      <p:pic>
        <p:nvPicPr>
          <p:cNvPr id="35" name="Picture 38">
            <a:extLst>
              <a:ext uri="{FF2B5EF4-FFF2-40B4-BE49-F238E27FC236}">
                <a16:creationId xmlns:a16="http://schemas.microsoft.com/office/drawing/2014/main" id="{5D0A9FD0-A8A6-4C7D-6F63-B29F1C317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4505767"/>
            <a:ext cx="317500" cy="279400"/>
          </a:xfrm>
          <a:prstGeom prst="rect">
            <a:avLst/>
          </a:prstGeom>
        </p:spPr>
      </p:pic>
      <p:sp>
        <p:nvSpPr>
          <p:cNvPr id="36" name="TextBox 39">
            <a:extLst>
              <a:ext uri="{FF2B5EF4-FFF2-40B4-BE49-F238E27FC236}">
                <a16:creationId xmlns:a16="http://schemas.microsoft.com/office/drawing/2014/main" id="{822B91FD-0F41-59E0-27A5-AC95B8F6B815}"/>
              </a:ext>
            </a:extLst>
          </p:cNvPr>
          <p:cNvSpPr txBox="1"/>
          <p:nvPr/>
        </p:nvSpPr>
        <p:spPr>
          <a:xfrm>
            <a:off x="5257800" y="444226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각자 로컬에서 </a:t>
            </a:r>
            <a:r>
              <a:rPr lang="en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featureA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en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featureB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생성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7" name="Picture 41">
            <a:extLst>
              <a:ext uri="{FF2B5EF4-FFF2-40B4-BE49-F238E27FC236}">
                <a16:creationId xmlns:a16="http://schemas.microsoft.com/office/drawing/2014/main" id="{DE7585D1-4004-BEFA-D769-26A71B5BB5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5619133"/>
            <a:ext cx="317500" cy="279400"/>
          </a:xfrm>
          <a:prstGeom prst="rect">
            <a:avLst/>
          </a:prstGeom>
        </p:spPr>
      </p:pic>
      <p:sp>
        <p:nvSpPr>
          <p:cNvPr id="38" name="TextBox 42">
            <a:extLst>
              <a:ext uri="{FF2B5EF4-FFF2-40B4-BE49-F238E27FC236}">
                <a16:creationId xmlns:a16="http://schemas.microsoft.com/office/drawing/2014/main" id="{19C29640-4BBC-97AA-AD81-F26069283BA7}"/>
              </a:ext>
            </a:extLst>
          </p:cNvPr>
          <p:cNvSpPr txBox="1"/>
          <p:nvPr/>
        </p:nvSpPr>
        <p:spPr>
          <a:xfrm>
            <a:off x="5257800" y="5555633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</a:t>
            </a:r>
            <a:r>
              <a:rPr lang="en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eature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브랜치에서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독립적으로 개발 시작</a:t>
            </a:r>
            <a:endParaRPr lang="ko-KR" altLang="en-US" sz="2400" dirty="0">
              <a:solidFill>
                <a:srgbClr val="000000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9" name="Picture 21">
            <a:extLst>
              <a:ext uri="{FF2B5EF4-FFF2-40B4-BE49-F238E27FC236}">
                <a16:creationId xmlns:a16="http://schemas.microsoft.com/office/drawing/2014/main" id="{FF5BA9BD-F332-65E9-5D66-FA52986332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525" y="3233716"/>
            <a:ext cx="1816100" cy="1816100"/>
          </a:xfrm>
          <a:prstGeom prst="rect">
            <a:avLst/>
          </a:prstGeom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BC2D8697-D089-8078-DA34-483209B284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0350" y="6155396"/>
            <a:ext cx="1816100" cy="181610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47BC5195-03A8-3680-0256-4797838D3305}"/>
              </a:ext>
            </a:extLst>
          </p:cNvPr>
          <p:cNvSpPr txBox="1"/>
          <p:nvPr/>
        </p:nvSpPr>
        <p:spPr>
          <a:xfrm>
            <a:off x="1143000" y="833693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pic>
        <p:nvPicPr>
          <p:cNvPr id="18" name="Picture 31">
            <a:extLst>
              <a:ext uri="{FF2B5EF4-FFF2-40B4-BE49-F238E27FC236}">
                <a16:creationId xmlns:a16="http://schemas.microsoft.com/office/drawing/2014/main" id="{6A9C6D6D-2CE4-37BC-5A36-94CA11916E5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6289366"/>
            <a:ext cx="12223750" cy="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32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D831D-CD3A-C05B-2208-D6E6C820C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B08B45-E565-B63E-5B31-881BF2C63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B80F716-5F7E-2715-0214-E352CA1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FC0A97C-2532-3DF5-7362-8D4B1A5FB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761B68E-8133-5B78-C14F-9ADE5F25BFE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69A93B9-03FA-3734-6CCA-E32D70099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4D8895EE-A494-713B-B282-0758E6806A9A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86CB08E-25C5-F509-A6C7-F259C3D44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A8F5238-81A8-58D3-5A18-07CB435BF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grpSp>
        <p:nvGrpSpPr>
          <p:cNvPr id="12" name="Group 12">
            <a:extLst>
              <a:ext uri="{FF2B5EF4-FFF2-40B4-BE49-F238E27FC236}">
                <a16:creationId xmlns:a16="http://schemas.microsoft.com/office/drawing/2014/main" id="{11200802-CD4F-C2BF-541E-35ECEA55C9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BC5A4EB-B775-D74B-8C41-A1168382238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9">
            <a:extLst>
              <a:ext uri="{FF2B5EF4-FFF2-40B4-BE49-F238E27FC236}">
                <a16:creationId xmlns:a16="http://schemas.microsoft.com/office/drawing/2014/main" id="{8B8EBF5D-54E7-E19D-77BE-3ED8319C292D}"/>
              </a:ext>
            </a:extLst>
          </p:cNvPr>
          <p:cNvSpPr txBox="1"/>
          <p:nvPr/>
        </p:nvSpPr>
        <p:spPr>
          <a:xfrm>
            <a:off x="1143000" y="541525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16" name="Picture 21">
            <a:extLst>
              <a:ext uri="{FF2B5EF4-FFF2-40B4-BE49-F238E27FC236}">
                <a16:creationId xmlns:a16="http://schemas.microsoft.com/office/drawing/2014/main" id="{14878421-7114-B586-62FB-0939C226B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3525" y="3233716"/>
            <a:ext cx="1816100" cy="1816100"/>
          </a:xfrm>
          <a:prstGeom prst="rect">
            <a:avLst/>
          </a:prstGeom>
        </p:spPr>
      </p:pic>
      <p:pic>
        <p:nvPicPr>
          <p:cNvPr id="18" name="Picture 22">
            <a:extLst>
              <a:ext uri="{FF2B5EF4-FFF2-40B4-BE49-F238E27FC236}">
                <a16:creationId xmlns:a16="http://schemas.microsoft.com/office/drawing/2014/main" id="{94B99841-9682-5AEE-805D-86BC8C7561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350" y="6155396"/>
            <a:ext cx="1816100" cy="1816100"/>
          </a:xfrm>
          <a:prstGeom prst="rect">
            <a:avLst/>
          </a:prstGeom>
        </p:spPr>
      </p:pic>
      <p:sp>
        <p:nvSpPr>
          <p:cNvPr id="19" name="TextBox 9">
            <a:extLst>
              <a:ext uri="{FF2B5EF4-FFF2-40B4-BE49-F238E27FC236}">
                <a16:creationId xmlns:a16="http://schemas.microsoft.com/office/drawing/2014/main" id="{F0A9D31B-19DF-2C41-14F7-AE1CA949CCC8}"/>
              </a:ext>
            </a:extLst>
          </p:cNvPr>
          <p:cNvSpPr txBox="1"/>
          <p:nvPr/>
        </p:nvSpPr>
        <p:spPr>
          <a:xfrm>
            <a:off x="1143000" y="833693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0A56428-6A7C-3FB1-FA30-BD39B98206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843C4F47-C67C-1FCD-97C6-FAF34910B5E5}"/>
              </a:ext>
            </a:extLst>
          </p:cNvPr>
          <p:cNvSpPr txBox="1"/>
          <p:nvPr/>
        </p:nvSpPr>
        <p:spPr>
          <a:xfrm>
            <a:off x="4038600" y="2832100"/>
            <a:ext cx="678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r>
              <a:rPr lang="ko-KR" altLang="en-US" sz="2800" dirty="0" err="1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8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전략 세팅</a:t>
            </a:r>
            <a:endParaRPr lang="ko-KR" altLang="ko-KR" sz="2800" b="0" i="0" u="none" strike="noStrike" dirty="0">
              <a:solidFill>
                <a:srgbClr val="FFFF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CB11870-C3AC-BE51-4CBE-C7D660A1F238}"/>
              </a:ext>
            </a:extLst>
          </p:cNvPr>
          <p:cNvGrpSpPr/>
          <p:nvPr/>
        </p:nvGrpSpPr>
        <p:grpSpPr>
          <a:xfrm>
            <a:off x="4150632" y="4295231"/>
            <a:ext cx="7825365" cy="2288539"/>
            <a:chOff x="4489450" y="3750311"/>
            <a:chExt cx="7825365" cy="2288539"/>
          </a:xfrm>
        </p:grpSpPr>
        <p:pic>
          <p:nvPicPr>
            <p:cNvPr id="14" name="그림 13" descr="텍스트, 스크린샷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7081546-1BB2-8E8B-D82B-379C5A86C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095"/>
            <a:stretch/>
          </p:blipFill>
          <p:spPr>
            <a:xfrm>
              <a:off x="4489450" y="3750311"/>
              <a:ext cx="6265004" cy="505428"/>
            </a:xfrm>
            <a:prstGeom prst="rect">
              <a:avLst/>
            </a:prstGeom>
          </p:spPr>
        </p:pic>
        <p:sp>
          <p:nvSpPr>
            <p:cNvPr id="24" name="오른쪽 화살표[R] 23">
              <a:extLst>
                <a:ext uri="{FF2B5EF4-FFF2-40B4-BE49-F238E27FC236}">
                  <a16:creationId xmlns:a16="http://schemas.microsoft.com/office/drawing/2014/main" id="{1BFFA952-54F1-FBB3-1E87-287C14C4066D}"/>
                </a:ext>
              </a:extLst>
            </p:cNvPr>
            <p:cNvSpPr/>
            <p:nvPr/>
          </p:nvSpPr>
          <p:spPr>
            <a:xfrm>
              <a:off x="11416685" y="5416550"/>
              <a:ext cx="898130" cy="622300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30" name="그림 29" descr="텍스트, 스크린샷, 폰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9FDD6A-040B-BF2F-AB58-6B9A2A4B35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32" y="7398827"/>
            <a:ext cx="6265004" cy="572669"/>
          </a:xfrm>
          <a:prstGeom prst="rect">
            <a:avLst/>
          </a:prstGeom>
        </p:spPr>
      </p:pic>
      <p:pic>
        <p:nvPicPr>
          <p:cNvPr id="32" name="그림 31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A94C0F-14C1-B16D-F1F7-95ED096959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50" y="3983937"/>
            <a:ext cx="41021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64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B28F6-9B49-F098-065E-09D76CDC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612033-430A-B560-5734-EA48F677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F971745-42C0-C990-1455-CA2ADE96A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A615F7C-370C-F0DF-084D-147BE7BE0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85E63F1E-CD4C-988F-9A84-814C9637EDB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C87DD67-E2A5-59CC-5EB9-9253F448EFC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1340FC37-E836-26FA-5385-7CEEC60A1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4BDF3C6-B62C-B4BC-8722-CE33AD175769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8D193662-19AD-E14D-EFE1-A70FAF90D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7138D63-3DDE-393F-EC49-3DEE07832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A6FA4506-4196-F0F4-BFDF-A2440BC1D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F85AFF07-B242-C2CE-8367-289E475CD176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pic>
        <p:nvPicPr>
          <p:cNvPr id="20" name="Picture 25">
            <a:extLst>
              <a:ext uri="{FF2B5EF4-FFF2-40B4-BE49-F238E27FC236}">
                <a16:creationId xmlns:a16="http://schemas.microsoft.com/office/drawing/2014/main" id="{D8291EBA-9F49-7CFB-7DBE-4933AC53F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A1A57635-7E69-F52C-C7F1-28DC22F06909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22" name="Picture 27">
              <a:extLst>
                <a:ext uri="{FF2B5EF4-FFF2-40B4-BE49-F238E27FC236}">
                  <a16:creationId xmlns:a16="http://schemas.microsoft.com/office/drawing/2014/main" id="{2DBAD7C8-139F-3E28-94D8-047F5CAE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3" name="Picture 28">
              <a:extLst>
                <a:ext uri="{FF2B5EF4-FFF2-40B4-BE49-F238E27FC236}">
                  <a16:creationId xmlns:a16="http://schemas.microsoft.com/office/drawing/2014/main" id="{079726EA-8F34-96BD-A89F-848ED826A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8A15B191-FB12-E9E1-7D15-019D939B492C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Pull Request</a:t>
              </a:r>
              <a:r>
                <a:rPr lang="ko-KR" altLang="en-US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만들기</a:t>
              </a:r>
              <a:endPara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25" name="Picture 31">
            <a:extLst>
              <a:ext uri="{FF2B5EF4-FFF2-40B4-BE49-F238E27FC236}">
                <a16:creationId xmlns:a16="http://schemas.microsoft.com/office/drawing/2014/main" id="{B414C8C7-2EC8-EEE1-47A2-3E1FD7DDA382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530725" y="5176000"/>
            <a:ext cx="12223750" cy="39600"/>
          </a:xfrm>
          <a:prstGeom prst="rect">
            <a:avLst/>
          </a:prstGeom>
        </p:spPr>
      </p:pic>
      <p:pic>
        <p:nvPicPr>
          <p:cNvPr id="28" name="Picture 38">
            <a:extLst>
              <a:ext uri="{FF2B5EF4-FFF2-40B4-BE49-F238E27FC236}">
                <a16:creationId xmlns:a16="http://schemas.microsoft.com/office/drawing/2014/main" id="{D7BC8E82-4B95-8A23-219B-B68AC15255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0750" y="4505767"/>
            <a:ext cx="317500" cy="279400"/>
          </a:xfrm>
          <a:prstGeom prst="rect">
            <a:avLst/>
          </a:prstGeom>
        </p:spPr>
      </p:pic>
      <p:sp>
        <p:nvSpPr>
          <p:cNvPr id="29" name="TextBox 39">
            <a:extLst>
              <a:ext uri="{FF2B5EF4-FFF2-40B4-BE49-F238E27FC236}">
                <a16:creationId xmlns:a16="http://schemas.microsoft.com/office/drawing/2014/main" id="{1F6DC6C0-A933-5329-5B69-4A8D3CDF9E0C}"/>
              </a:ext>
            </a:extLst>
          </p:cNvPr>
          <p:cNvSpPr txBox="1"/>
          <p:nvPr/>
        </p:nvSpPr>
        <p:spPr>
          <a:xfrm>
            <a:off x="5257800" y="444226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브랜치에서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작업 후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add, commit, push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0" name="Picture 41">
            <a:extLst>
              <a:ext uri="{FF2B5EF4-FFF2-40B4-BE49-F238E27FC236}">
                <a16:creationId xmlns:a16="http://schemas.microsoft.com/office/drawing/2014/main" id="{200C8A47-B615-CA58-B3E5-5CBC7658D9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0750" y="5619133"/>
            <a:ext cx="317500" cy="279400"/>
          </a:xfrm>
          <a:prstGeom prst="rect">
            <a:avLst/>
          </a:prstGeom>
        </p:spPr>
      </p:pic>
      <p:sp>
        <p:nvSpPr>
          <p:cNvPr id="31" name="TextBox 42">
            <a:extLst>
              <a:ext uri="{FF2B5EF4-FFF2-40B4-BE49-F238E27FC236}">
                <a16:creationId xmlns:a16="http://schemas.microsoft.com/office/drawing/2014/main" id="{EA874661-FA08-6668-3548-53255AB5CD70}"/>
              </a:ext>
            </a:extLst>
          </p:cNvPr>
          <p:cNvSpPr txBox="1"/>
          <p:nvPr/>
        </p:nvSpPr>
        <p:spPr>
          <a:xfrm>
            <a:off x="5257800" y="5555633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Pull Request(PR)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 ➔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develop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브랜치로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요청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2" name="Picture 44">
            <a:extLst>
              <a:ext uri="{FF2B5EF4-FFF2-40B4-BE49-F238E27FC236}">
                <a16:creationId xmlns:a16="http://schemas.microsoft.com/office/drawing/2014/main" id="{7567D1B9-E5D8-1D42-9F30-DBFFF76C28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0750" y="6732499"/>
            <a:ext cx="317500" cy="279400"/>
          </a:xfrm>
          <a:prstGeom prst="rect">
            <a:avLst/>
          </a:prstGeom>
        </p:spPr>
      </p:pic>
      <p:pic>
        <p:nvPicPr>
          <p:cNvPr id="34" name="Picture 31">
            <a:extLst>
              <a:ext uri="{FF2B5EF4-FFF2-40B4-BE49-F238E27FC236}">
                <a16:creationId xmlns:a16="http://schemas.microsoft.com/office/drawing/2014/main" id="{3A6AAEEE-5FD7-8233-B870-7587CF8C538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530725" y="6289366"/>
            <a:ext cx="12223750" cy="39600"/>
          </a:xfrm>
          <a:prstGeom prst="rect">
            <a:avLst/>
          </a:prstGeom>
        </p:spPr>
      </p:pic>
      <p:pic>
        <p:nvPicPr>
          <p:cNvPr id="35" name="Picture 31">
            <a:extLst>
              <a:ext uri="{FF2B5EF4-FFF2-40B4-BE49-F238E27FC236}">
                <a16:creationId xmlns:a16="http://schemas.microsoft.com/office/drawing/2014/main" id="{2AE8E19B-6133-13A6-1B38-D7E34A886D3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530725" y="7402732"/>
            <a:ext cx="12223750" cy="39600"/>
          </a:xfrm>
          <a:prstGeom prst="rect">
            <a:avLst/>
          </a:prstGeom>
        </p:spPr>
      </p:pic>
      <p:sp>
        <p:nvSpPr>
          <p:cNvPr id="14" name="TextBox 45">
            <a:extLst>
              <a:ext uri="{FF2B5EF4-FFF2-40B4-BE49-F238E27FC236}">
                <a16:creationId xmlns:a16="http://schemas.microsoft.com/office/drawing/2014/main" id="{AFB5FDFD-94BC-2D72-F860-417D9EDAFA0F}"/>
              </a:ext>
            </a:extLst>
          </p:cNvPr>
          <p:cNvSpPr txBox="1"/>
          <p:nvPr/>
        </p:nvSpPr>
        <p:spPr>
          <a:xfrm>
            <a:off x="5257800" y="6668999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Reviewer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지정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534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78AE20-5C23-391D-09F6-75DB7A101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EABA6C-255D-0524-1031-F33FA77C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A6C888B-28D1-7F83-D7F7-33FB2A90E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B34432A-BAB1-C139-21ED-FCBB0477C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20BF6E59-8082-4AF8-E266-F6E81C22871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07A09BA-5459-CF8E-7051-AD15A886CC9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5F918749-1AA1-31A6-F9CE-53C0CD25A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4B7F6F0-EC68-CD65-3B12-8214D9615BD3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AB4301D-68B9-5A7A-7E35-F31C9FACD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1B10B0C-1DC6-00DA-A1F8-CF3CC4AA5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7720BE40-2D15-9816-F130-5396CCD23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659F4520-ACB9-5F7D-55AB-FB38E8586FA4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09A2B6D7-7A82-7788-6775-827BA0A472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23" name="TextBox 7">
            <a:extLst>
              <a:ext uri="{FF2B5EF4-FFF2-40B4-BE49-F238E27FC236}">
                <a16:creationId xmlns:a16="http://schemas.microsoft.com/office/drawing/2014/main" id="{0241FB9D-7DE9-A792-DFA8-4BF3A3D680FB}"/>
              </a:ext>
            </a:extLst>
          </p:cNvPr>
          <p:cNvSpPr txBox="1"/>
          <p:nvPr/>
        </p:nvSpPr>
        <p:spPr>
          <a:xfrm>
            <a:off x="4038600" y="2832100"/>
            <a:ext cx="7391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</a:t>
            </a: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브랜치에서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작업 후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add, commit, push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0" name="그림 29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1158E2-5000-DF41-CEE0-C7394A2012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355" y="5143500"/>
            <a:ext cx="9550889" cy="24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02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19E7B-92E2-8EA9-6684-E5B181F9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8A11A29-7F2D-6B16-4377-4DD66325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4FA56AC-07A3-40C7-E323-3037ED8D8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16E6002-7C6F-3D05-C926-92A9782F4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5CF4C38A-1F45-FD43-4DDF-98E2A514744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E1EEAF7-7B25-4583-9FFA-2B309CE49C7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A5B8A832-EC80-97D1-47E9-96280F4BF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F2BCBA0-25CF-568F-6AD1-C154B4A1B09E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69FD3DEE-193B-2358-098F-B2B85818C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D424EB8-ADC2-BFB5-C2DF-FC2F5D6FE0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0245C3B6-C104-2160-0445-1224ED2DB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D9941FF5-17ED-33FD-7DE5-ADFB3EC7CA2F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4DF1E4F8-CDDA-15C5-6D1F-E82980392E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23" name="TextBox 7">
            <a:extLst>
              <a:ext uri="{FF2B5EF4-FFF2-40B4-BE49-F238E27FC236}">
                <a16:creationId xmlns:a16="http://schemas.microsoft.com/office/drawing/2014/main" id="{AA01208A-F19E-4B92-AFAA-1EFC129E1440}"/>
              </a:ext>
            </a:extLst>
          </p:cNvPr>
          <p:cNvSpPr txBox="1"/>
          <p:nvPr/>
        </p:nvSpPr>
        <p:spPr>
          <a:xfrm>
            <a:off x="4038600" y="2832100"/>
            <a:ext cx="7391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</a:t>
            </a: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Pull Request(PR)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F91220-CC5E-4EF3-8243-BB2699AF88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1" y="3508610"/>
            <a:ext cx="5181704" cy="2039606"/>
          </a:xfrm>
          <a:prstGeom prst="rect">
            <a:avLst/>
          </a:prstGeom>
        </p:spPr>
      </p:pic>
      <p:pic>
        <p:nvPicPr>
          <p:cNvPr id="7" name="그림 6" descr="멀티미디어 소프트웨어, 소프트웨어, 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5B86D2-A94B-A287-F82D-7C4DA25CE6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1" y="5674938"/>
            <a:ext cx="5187949" cy="66522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D4FFF40-F4A6-8A50-DF5A-DCF5A0A8F70A}"/>
              </a:ext>
            </a:extLst>
          </p:cNvPr>
          <p:cNvSpPr/>
          <p:nvPr/>
        </p:nvSpPr>
        <p:spPr>
          <a:xfrm>
            <a:off x="7702198" y="5822645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9CB71C5-5E39-879E-16C7-19A1E12A19A0}"/>
              </a:ext>
            </a:extLst>
          </p:cNvPr>
          <p:cNvSpPr/>
          <p:nvPr/>
        </p:nvSpPr>
        <p:spPr>
          <a:xfrm>
            <a:off x="7660924" y="3605018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70FF7E-0443-9821-3C69-57254BE3983D}"/>
              </a:ext>
            </a:extLst>
          </p:cNvPr>
          <p:cNvSpPr/>
          <p:nvPr/>
        </p:nvSpPr>
        <p:spPr>
          <a:xfrm>
            <a:off x="8382353" y="3700785"/>
            <a:ext cx="780802" cy="3624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6C4EB1-1F94-2B35-822D-15B4E27D4CE2}"/>
              </a:ext>
            </a:extLst>
          </p:cNvPr>
          <p:cNvSpPr/>
          <p:nvPr/>
        </p:nvSpPr>
        <p:spPr>
          <a:xfrm>
            <a:off x="4203700" y="5668352"/>
            <a:ext cx="1206500" cy="2371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1711DF-EDBA-0603-7B44-D83780F5A757}"/>
              </a:ext>
            </a:extLst>
          </p:cNvPr>
          <p:cNvSpPr/>
          <p:nvPr/>
        </p:nvSpPr>
        <p:spPr>
          <a:xfrm>
            <a:off x="8369652" y="6007552"/>
            <a:ext cx="723548" cy="2371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9" name="그림 28" descr="텍스트, 소프트웨어, 멀티미디어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90901C5-CBC8-F906-712A-86D233D2D6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753" y="5962549"/>
            <a:ext cx="6874347" cy="329014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7BF19CD2-F549-013D-A503-A60FB7AA17F8}"/>
              </a:ext>
            </a:extLst>
          </p:cNvPr>
          <p:cNvSpPr/>
          <p:nvPr/>
        </p:nvSpPr>
        <p:spPr>
          <a:xfrm>
            <a:off x="12820298" y="8486001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17D5818-9E2E-9035-79C7-D66CBA98C649}"/>
              </a:ext>
            </a:extLst>
          </p:cNvPr>
          <p:cNvSpPr/>
          <p:nvPr/>
        </p:nvSpPr>
        <p:spPr>
          <a:xfrm>
            <a:off x="13417902" y="8635109"/>
            <a:ext cx="1288698" cy="2371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0104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8AC76-ECA1-2554-0653-428323B22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96A6DC5-F9CE-68C3-79A2-06AE4E05A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0ADEC9F-CAD1-05CE-2984-E19A0AA6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4BDE219-7C4A-F1C6-D7CF-B8BE7702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6A66C743-23F9-92BE-B108-D0EEC4008AC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4137CBB-ED7A-BAB3-136A-82F88DE611C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6879E641-6E5C-CBBC-F79C-EAD32C4CC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7075404-C230-6FDA-8FE4-10E8DAAFFFAE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DABF09F-207D-C978-1B48-1DF055BDA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194B281-00A4-D01B-E15A-E2F34ECE5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20" name="Picture 25">
            <a:extLst>
              <a:ext uri="{FF2B5EF4-FFF2-40B4-BE49-F238E27FC236}">
                <a16:creationId xmlns:a16="http://schemas.microsoft.com/office/drawing/2014/main" id="{1E7D6362-736D-6C1A-C42F-0C820B497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91A4D2-E921-1E70-B4DB-165727B12CD2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22" name="Picture 27">
              <a:extLst>
                <a:ext uri="{FF2B5EF4-FFF2-40B4-BE49-F238E27FC236}">
                  <a16:creationId xmlns:a16="http://schemas.microsoft.com/office/drawing/2014/main" id="{614F4456-1436-D1BE-66CA-B8BE557F7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3" name="Picture 28">
              <a:extLst>
                <a:ext uri="{FF2B5EF4-FFF2-40B4-BE49-F238E27FC236}">
                  <a16:creationId xmlns:a16="http://schemas.microsoft.com/office/drawing/2014/main" id="{1E5F70EA-5796-6225-A942-0144CE155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B1B728F2-5000-E1C2-D485-A9954552D3AF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PR </a:t>
              </a:r>
              <a:r>
                <a:rPr lang="ko-KR" altLang="en-US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리뷰 및 승인</a:t>
              </a:r>
              <a:endPara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25" name="Picture 31">
            <a:extLst>
              <a:ext uri="{FF2B5EF4-FFF2-40B4-BE49-F238E27FC236}">
                <a16:creationId xmlns:a16="http://schemas.microsoft.com/office/drawing/2014/main" id="{3F93FD70-50E7-0D74-A63D-CB73B9218CA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4530725" y="5176000"/>
            <a:ext cx="12223750" cy="39600"/>
          </a:xfrm>
          <a:prstGeom prst="rect">
            <a:avLst/>
          </a:prstGeom>
        </p:spPr>
      </p:pic>
      <p:pic>
        <p:nvPicPr>
          <p:cNvPr id="28" name="Picture 38">
            <a:extLst>
              <a:ext uri="{FF2B5EF4-FFF2-40B4-BE49-F238E27FC236}">
                <a16:creationId xmlns:a16="http://schemas.microsoft.com/office/drawing/2014/main" id="{B559BCF2-A9B5-9EC0-0CE7-2F3BA4B0A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0750" y="4505767"/>
            <a:ext cx="317500" cy="279400"/>
          </a:xfrm>
          <a:prstGeom prst="rect">
            <a:avLst/>
          </a:prstGeom>
        </p:spPr>
      </p:pic>
      <p:sp>
        <p:nvSpPr>
          <p:cNvPr id="29" name="TextBox 39">
            <a:extLst>
              <a:ext uri="{FF2B5EF4-FFF2-40B4-BE49-F238E27FC236}">
                <a16:creationId xmlns:a16="http://schemas.microsoft.com/office/drawing/2014/main" id="{7F17DDA5-719A-FA91-603F-264C41755DCE}"/>
              </a:ext>
            </a:extLst>
          </p:cNvPr>
          <p:cNvSpPr txBox="1"/>
          <p:nvPr/>
        </p:nvSpPr>
        <p:spPr>
          <a:xfrm>
            <a:off x="5257800" y="444226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페이지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File Changes &gt; Review Changes &gt; Approve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클릭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0E12234-C289-0D13-B9A1-C157306B5A35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3A32BF43-06BA-3116-0DD8-D6EBC788B0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3525" y="4473266"/>
            <a:ext cx="1816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806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DE972B-877A-726F-ACDB-4923E7978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>
            <a:extLst>
              <a:ext uri="{FF2B5EF4-FFF2-40B4-BE49-F238E27FC236}">
                <a16:creationId xmlns:a16="http://schemas.microsoft.com/office/drawing/2014/main" id="{F10336A2-915D-3295-2BF9-13C20423D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EC06BB6-4A30-15A5-802E-3E828B199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AB0064B-00D2-3E02-03EF-E1DEE88B5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668ABCA0-0E1F-5F4E-E5D6-BEA35A308D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A0286BC-E8C5-A3CA-C714-31374D0C53D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F4D8D446-7407-CD3E-CCD8-7C7171B59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7879056-4F3E-FBE3-C027-D5B0A59883CC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50B52BE0-2D5A-847D-3643-E04F11552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BB0330D-4C7D-AFCC-74BF-9377CCBED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CA25B6FD-B35E-7152-CEAE-FBAC3C361950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7E773E47-49D1-B8CC-4A9A-7EB1CD8F4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3525" y="4473266"/>
            <a:ext cx="1816100" cy="1816100"/>
          </a:xfrm>
          <a:prstGeom prst="rect">
            <a:avLst/>
          </a:prstGeom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id="{B9FC2706-4542-C060-FC75-745DFDEC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23" name="TextBox 7">
            <a:extLst>
              <a:ext uri="{FF2B5EF4-FFF2-40B4-BE49-F238E27FC236}">
                <a16:creationId xmlns:a16="http://schemas.microsoft.com/office/drawing/2014/main" id="{6C1F2C92-FC01-B815-F337-AE8402FF5B8D}"/>
              </a:ext>
            </a:extLst>
          </p:cNvPr>
          <p:cNvSpPr txBox="1"/>
          <p:nvPr/>
        </p:nvSpPr>
        <p:spPr>
          <a:xfrm>
            <a:off x="4038600" y="2832100"/>
            <a:ext cx="7391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7899"/>
              </a:lnSpc>
            </a:pPr>
            <a:r>
              <a:rPr lang="en-US" altLang="ko-KR" sz="28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 </a:t>
            </a:r>
            <a:r>
              <a:rPr lang="ko-KR" altLang="en-US" sz="2800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리뷰 및 승인</a:t>
            </a:r>
            <a:endParaRPr lang="ko-KR" altLang="ko-KR" sz="2800" b="0" i="0" u="none" strike="noStrike" dirty="0">
              <a:solidFill>
                <a:srgbClr val="FFFFFF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3" name="그림 12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342B931-1EC6-4261-E704-9E2892F161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0" y="5273016"/>
            <a:ext cx="5410200" cy="4076523"/>
          </a:xfrm>
          <a:prstGeom prst="rect">
            <a:avLst/>
          </a:prstGeom>
        </p:spPr>
      </p:pic>
      <p:pic>
        <p:nvPicPr>
          <p:cNvPr id="19" name="그림 18" descr="텍스트, 소프트웨어, 멀티미디어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7FD705F-D56B-A80E-0BFE-1C8B5C4C71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3600725"/>
            <a:ext cx="7772400" cy="1702675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FCAFBD58-6F4F-E75C-F122-025DD901F639}"/>
              </a:ext>
            </a:extLst>
          </p:cNvPr>
          <p:cNvSpPr/>
          <p:nvPr/>
        </p:nvSpPr>
        <p:spPr>
          <a:xfrm>
            <a:off x="15011400" y="8695983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DF33E61-FA94-216C-18F1-C2D3C3561F6E}"/>
              </a:ext>
            </a:extLst>
          </p:cNvPr>
          <p:cNvSpPr/>
          <p:nvPr/>
        </p:nvSpPr>
        <p:spPr>
          <a:xfrm>
            <a:off x="10480541" y="4263091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2A9B17-2260-71E2-73AE-ECC5511E55F0}"/>
              </a:ext>
            </a:extLst>
          </p:cNvPr>
          <p:cNvSpPr/>
          <p:nvPr/>
        </p:nvSpPr>
        <p:spPr>
          <a:xfrm>
            <a:off x="11201970" y="4358858"/>
            <a:ext cx="780802" cy="36246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354EAE-8452-E1E7-09F2-D2A67FD7D03E}"/>
              </a:ext>
            </a:extLst>
          </p:cNvPr>
          <p:cNvSpPr/>
          <p:nvPr/>
        </p:nvSpPr>
        <p:spPr>
          <a:xfrm>
            <a:off x="15631404" y="8972982"/>
            <a:ext cx="916695" cy="2371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3907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48B2A-7F31-BDE9-501F-7FF02BAE4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66FB70-4117-A34F-DEC9-668265FA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70BF533-2438-70B5-0B03-496137E10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7C9A5F8-1392-8E4E-3787-D920A6672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CE44A984-D456-2BA9-54ED-43347B511AB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317F567E-D074-F6E5-BA49-C8E7DE6B51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3A3FFD98-9290-D686-B307-46BBD858F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494A7B2-6186-7A84-00E8-9828D825D438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2816A232-27E2-EAEC-A36D-F747D9AD4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9D2FD89-A9BF-B935-E3C8-291191B79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3763C482-432B-6446-B4EE-0890067F1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00DD95BA-5FD6-FEAD-2E3F-B72416258323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pic>
        <p:nvPicPr>
          <p:cNvPr id="20" name="Picture 25">
            <a:extLst>
              <a:ext uri="{FF2B5EF4-FFF2-40B4-BE49-F238E27FC236}">
                <a16:creationId xmlns:a16="http://schemas.microsoft.com/office/drawing/2014/main" id="{86E853EE-F0BE-6658-E303-2FE51E983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59705F7-FD60-5C2F-354E-C14C208D2471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22" name="Picture 27">
              <a:extLst>
                <a:ext uri="{FF2B5EF4-FFF2-40B4-BE49-F238E27FC236}">
                  <a16:creationId xmlns:a16="http://schemas.microsoft.com/office/drawing/2014/main" id="{164CD046-7E41-E174-D510-97C156F63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3" name="Picture 28">
              <a:extLst>
                <a:ext uri="{FF2B5EF4-FFF2-40B4-BE49-F238E27FC236}">
                  <a16:creationId xmlns:a16="http://schemas.microsoft.com/office/drawing/2014/main" id="{A64262C6-01BC-EEF8-8CB2-EE026646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691E2632-342F-3EA9-C564-5C10215779A2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" altLang="ko-KR" sz="2800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PR Merge</a:t>
              </a:r>
              <a:endParaRPr 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25" name="Picture 31">
            <a:extLst>
              <a:ext uri="{FF2B5EF4-FFF2-40B4-BE49-F238E27FC236}">
                <a16:creationId xmlns:a16="http://schemas.microsoft.com/office/drawing/2014/main" id="{745218F8-47FC-34C6-5D19-516B0A6BFD65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4530725" y="5176000"/>
            <a:ext cx="12223750" cy="39600"/>
          </a:xfrm>
          <a:prstGeom prst="rect">
            <a:avLst/>
          </a:prstGeom>
        </p:spPr>
      </p:pic>
      <p:pic>
        <p:nvPicPr>
          <p:cNvPr id="28" name="Picture 38">
            <a:extLst>
              <a:ext uri="{FF2B5EF4-FFF2-40B4-BE49-F238E27FC236}">
                <a16:creationId xmlns:a16="http://schemas.microsoft.com/office/drawing/2014/main" id="{AA88A2A9-40B5-18FA-D3E5-00B63421A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0750" y="4505767"/>
            <a:ext cx="317500" cy="279400"/>
          </a:xfrm>
          <a:prstGeom prst="rect">
            <a:avLst/>
          </a:prstGeom>
        </p:spPr>
      </p:pic>
      <p:sp>
        <p:nvSpPr>
          <p:cNvPr id="29" name="TextBox 39">
            <a:extLst>
              <a:ext uri="{FF2B5EF4-FFF2-40B4-BE49-F238E27FC236}">
                <a16:creationId xmlns:a16="http://schemas.microsoft.com/office/drawing/2014/main" id="{EC687384-4837-0DBA-F6AA-0B2270DFB531}"/>
              </a:ext>
            </a:extLst>
          </p:cNvPr>
          <p:cNvSpPr txBox="1"/>
          <p:nvPr/>
        </p:nvSpPr>
        <p:spPr>
          <a:xfrm>
            <a:off x="5257800" y="444226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리뷰 승인되면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“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Merge pull request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”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버튼 클릭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146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318431"/>
              </p:ext>
            </p:extLst>
          </p:nvPr>
        </p:nvGraphicFramePr>
        <p:xfrm>
          <a:off x="1143000" y="2946400"/>
          <a:ext cx="16002000" cy="6159500"/>
        </p:xfrm>
        <a:graphic>
          <a:graphicData uri="http://schemas.openxmlformats.org/drawingml/2006/table">
            <a:tbl>
              <a:tblPr/>
              <a:tblGrid>
                <a:gridCol w="187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도구</a:t>
                      </a:r>
                      <a:endParaRPr lang="en-US" sz="110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주요</a:t>
                      </a:r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기능</a:t>
                      </a:r>
                      <a:endParaRPr lang="en-US" sz="110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장점</a:t>
                      </a:r>
                      <a:endParaRPr lang="en-US" sz="110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800" b="0" i="0" u="none" strike="noStrike">
                          <a:solidFill>
                            <a:srgbClr val="FFFFFF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단점</a:t>
                      </a:r>
                      <a:endParaRPr lang="en-US" sz="110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4B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Trello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 err="1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칸반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보드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관리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직관적</a:t>
                      </a: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인터페이스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대규모</a:t>
                      </a: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프로젝트엔</a:t>
                      </a: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비효율적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204B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Slack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실시간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메시징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다양한</a:t>
                      </a: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통합</a:t>
                      </a: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가능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많은</a:t>
                      </a: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알림으로</a:t>
                      </a: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산만할</a:t>
                      </a: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수</a:t>
                      </a: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있음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1700" b="0" i="0" u="none" strike="noStrike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Google Drive</a:t>
                      </a:r>
                      <a:endParaRPr lang="en-US" sz="110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및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문서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협업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실시간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편집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가능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큰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파일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업로드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 </a:t>
                      </a:r>
                      <a:r>
                        <a:rPr lang="ko-KR" sz="1700" b="0" i="0" u="none" strike="noStrike" dirty="0">
                          <a:solidFill>
                            <a:schemeClr val="tx1"/>
                          </a:solidFill>
                          <a:latin typeface="Pretendard Light" panose="02000403000000020004" pitchFamily="2" charset="-127"/>
                          <a:ea typeface="Pretendard Light" panose="02000403000000020004" pitchFamily="2" charset="-127"/>
                          <a:cs typeface="Pretendard Light" panose="02000403000000020004" pitchFamily="2" charset="-127"/>
                        </a:rPr>
                        <a:t>제한</a:t>
                      </a:r>
                      <a:endParaRPr lang="en-US" sz="1100" dirty="0">
                        <a:solidFill>
                          <a:schemeClr val="tx1"/>
                        </a:solidFill>
                        <a:latin typeface="Pretendard Light" panose="02000403000000020004" pitchFamily="2" charset="-127"/>
                        <a:ea typeface="Pretendard Light" panose="02000403000000020004" pitchFamily="2" charset="-127"/>
                        <a:cs typeface="Pretendard Light" panose="02000403000000020004" pitchFamily="2" charset="-127"/>
                      </a:endParaRP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4470400"/>
            <a:ext cx="1270000" cy="711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0" y="6197600"/>
            <a:ext cx="13081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7886700"/>
            <a:ext cx="1066800" cy="711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100" y="50800"/>
            <a:ext cx="2527300" cy="2006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협업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도구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00736-E9FA-1FA1-F569-270AA22E9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63CDAC8-FABA-8CC5-E901-066CD14F8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85B9D40-E7C5-B266-6AC6-41F03DDCE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58D344-A724-9581-248F-466C875FC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4072C26E-0465-3817-BA69-7A8C57D29FF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133EEDC-826F-B878-05DB-75EED7FCCB3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67A8141E-84E1-192F-C71B-9B049AC62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ABB343F-3782-46B9-815E-42949EFE7910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DA0931A-8F27-4F57-3F5B-918110E11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5BFFC2C-F8DD-E841-0B17-98C908DBF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3" name="Picture 22">
            <a:extLst>
              <a:ext uri="{FF2B5EF4-FFF2-40B4-BE49-F238E27FC236}">
                <a16:creationId xmlns:a16="http://schemas.microsoft.com/office/drawing/2014/main" id="{29474BA0-EA70-0F3E-F815-2EA441403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64E1AF16-EA6A-BE70-0416-816A25A7AF20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6DB6A591-FC9A-55BA-E7B3-0531411AD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4C041F08-B26F-0CB9-4234-6F2A709D67B8}"/>
              </a:ext>
            </a:extLst>
          </p:cNvPr>
          <p:cNvSpPr txBox="1"/>
          <p:nvPr/>
        </p:nvSpPr>
        <p:spPr>
          <a:xfrm>
            <a:off x="4038600" y="2832100"/>
            <a:ext cx="7391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Merge pull request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9" name="그림 18" descr="스크린샷, 텍스트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BEEC6C-BA48-3A0B-52E8-AC16348907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5" y="5061822"/>
            <a:ext cx="6299200" cy="198032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A6049B-0E9A-68C7-8627-D366BFDBE645}"/>
              </a:ext>
            </a:extLst>
          </p:cNvPr>
          <p:cNvSpPr/>
          <p:nvPr/>
        </p:nvSpPr>
        <p:spPr>
          <a:xfrm>
            <a:off x="4676775" y="6616700"/>
            <a:ext cx="1676400" cy="2603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018DF2-A5D4-C105-4984-0E15D709B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739" y="3686770"/>
            <a:ext cx="5760085" cy="49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328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B8CAF-731E-9A82-FDF5-52204E65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76B45B-D361-E499-5131-5AE71A0E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D402AE2-3023-3593-B65B-06207EEDA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B4E3181-6816-8DCB-44F8-58A5C1D5E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32559583-17C3-EE7F-376F-0BDF0F2C4B2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8E50068-6192-88AA-3642-150597906CD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ED57E5EB-AC56-406E-FB70-0A9FCFE7C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CEB2B86-6149-5B9C-DB76-4349F7567333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E1BBA1C-44B6-4B00-1115-9C6497337D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726451F-648A-DEA0-A411-6AAF16E8AB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20" name="Picture 25">
            <a:extLst>
              <a:ext uri="{FF2B5EF4-FFF2-40B4-BE49-F238E27FC236}">
                <a16:creationId xmlns:a16="http://schemas.microsoft.com/office/drawing/2014/main" id="{2D075A5C-DD24-2BCE-8270-91A845F16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8151B71-6E7D-0A43-2F91-43C7B3EB2126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22" name="Picture 27">
              <a:extLst>
                <a:ext uri="{FF2B5EF4-FFF2-40B4-BE49-F238E27FC236}">
                  <a16:creationId xmlns:a16="http://schemas.microsoft.com/office/drawing/2014/main" id="{5D98C28E-0D79-7CCF-7EE7-D5BBB89B5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3" name="Picture 28">
              <a:extLst>
                <a:ext uri="{FF2B5EF4-FFF2-40B4-BE49-F238E27FC236}">
                  <a16:creationId xmlns:a16="http://schemas.microsoft.com/office/drawing/2014/main" id="{60EF252D-1005-9F0C-4184-7F6FF7404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B66E3755-DA46-5D99-7ABF-00E02BDC4274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2800" b="0" i="0" u="none" strike="noStrike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b</a:t>
              </a:r>
              <a:r>
                <a:rPr lang="en" altLang="ko-KR" sz="2800" b="0" i="0" u="none" strike="noStrike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ranch </a:t>
              </a:r>
              <a:r>
                <a:rPr lang="ko-KR" altLang="en-US" sz="2800" b="0" i="0" u="none" strike="noStrike" dirty="0">
                  <a:solidFill>
                    <a:schemeClr val="bg1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삭제</a:t>
              </a:r>
              <a:endParaRPr 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25" name="Picture 31">
            <a:extLst>
              <a:ext uri="{FF2B5EF4-FFF2-40B4-BE49-F238E27FC236}">
                <a16:creationId xmlns:a16="http://schemas.microsoft.com/office/drawing/2014/main" id="{97E4173F-E35E-7324-2FAC-36D849520BD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5176000"/>
            <a:ext cx="12223750" cy="39600"/>
          </a:xfrm>
          <a:prstGeom prst="rect">
            <a:avLst/>
          </a:prstGeom>
        </p:spPr>
      </p:pic>
      <p:pic>
        <p:nvPicPr>
          <p:cNvPr id="28" name="Picture 38">
            <a:extLst>
              <a:ext uri="{FF2B5EF4-FFF2-40B4-BE49-F238E27FC236}">
                <a16:creationId xmlns:a16="http://schemas.microsoft.com/office/drawing/2014/main" id="{72E5BEC5-1838-BA97-4805-7C3D9A130F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4505767"/>
            <a:ext cx="317500" cy="279400"/>
          </a:xfrm>
          <a:prstGeom prst="rect">
            <a:avLst/>
          </a:prstGeom>
        </p:spPr>
      </p:pic>
      <p:sp>
        <p:nvSpPr>
          <p:cNvPr id="29" name="TextBox 39">
            <a:extLst>
              <a:ext uri="{FF2B5EF4-FFF2-40B4-BE49-F238E27FC236}">
                <a16:creationId xmlns:a16="http://schemas.microsoft.com/office/drawing/2014/main" id="{4C245EAC-CAC5-B326-2860-8BEDF7E76ABF}"/>
              </a:ext>
            </a:extLst>
          </p:cNvPr>
          <p:cNvSpPr txBox="1"/>
          <p:nvPr/>
        </p:nvSpPr>
        <p:spPr>
          <a:xfrm>
            <a:off x="5257800" y="444226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Delete branch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버튼 클릭 → 원격의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 </a:t>
            </a:r>
            <a:r>
              <a:rPr lang="ko-KR" altLang="en-US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삭제됨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(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권장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7" name="Picture 38">
            <a:extLst>
              <a:ext uri="{FF2B5EF4-FFF2-40B4-BE49-F238E27FC236}">
                <a16:creationId xmlns:a16="http://schemas.microsoft.com/office/drawing/2014/main" id="{F4049810-F18B-FCA6-F50D-1796EF3619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5623368"/>
            <a:ext cx="317500" cy="279400"/>
          </a:xfrm>
          <a:prstGeom prst="rect">
            <a:avLst/>
          </a:prstGeom>
        </p:spPr>
      </p:pic>
      <p:sp>
        <p:nvSpPr>
          <p:cNvPr id="16" name="TextBox 42">
            <a:extLst>
              <a:ext uri="{FF2B5EF4-FFF2-40B4-BE49-F238E27FC236}">
                <a16:creationId xmlns:a16="http://schemas.microsoft.com/office/drawing/2014/main" id="{A7A8A951-F4EB-6B42-0A20-EE940B66BD71}"/>
              </a:ext>
            </a:extLst>
          </p:cNvPr>
          <p:cNvSpPr txBox="1"/>
          <p:nvPr/>
        </p:nvSpPr>
        <p:spPr>
          <a:xfrm>
            <a:off x="5257800" y="5559868"/>
            <a:ext cx="11493500" cy="138526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로컬에서도 삭제하려면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branch –D 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featureA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0" name="Picture 22">
            <a:extLst>
              <a:ext uri="{FF2B5EF4-FFF2-40B4-BE49-F238E27FC236}">
                <a16:creationId xmlns:a16="http://schemas.microsoft.com/office/drawing/2014/main" id="{39D81D82-DDE7-4968-C27E-B3EBE2F8E6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688EBEC4-A17D-C601-3FE7-3A4560EAC247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</p:spTree>
    <p:extLst>
      <p:ext uri="{BB962C8B-B14F-4D97-AF65-F5344CB8AC3E}">
        <p14:creationId xmlns:p14="http://schemas.microsoft.com/office/powerpoint/2010/main" val="464066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72688-E25D-F8AE-154F-88EF97C4B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E1B4FC-1191-C633-ACAC-14EA3705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D180B25-FD86-64D7-B4B6-51ABB0608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DFDFF72-5276-64F4-6F28-C4BCF557E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A017754C-3EC0-4ABB-06ED-3CF7BF7C0FD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6D85D7B-03FD-C7A6-FCA1-AD80A38F571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AFDF0475-6A9F-BEEC-80F8-24C5F8BF9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D92355D0-5F70-8E9E-3D8B-609E0D5545D6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215E20D6-6805-FB31-8A96-ACC4A4826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5081E35-414C-D507-E739-A1E557FD0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783D3-3E7E-A5F1-6A04-D5908A8157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83B591B-00FD-4727-ED23-99C9C2FE712F}"/>
              </a:ext>
            </a:extLst>
          </p:cNvPr>
          <p:cNvSpPr txBox="1"/>
          <p:nvPr/>
        </p:nvSpPr>
        <p:spPr>
          <a:xfrm>
            <a:off x="4038600" y="2832100"/>
            <a:ext cx="7391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1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branch </a:t>
            </a:r>
            <a:r>
              <a:rPr lang="ko-KR" altLang="en-US" sz="2800" spc="-1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삭제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7368FFC-87CA-C707-0897-8F388FB43F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3" y="3706952"/>
            <a:ext cx="7772400" cy="94431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37D24A-E5F0-ADE9-AD43-45EB7648C988}"/>
              </a:ext>
            </a:extLst>
          </p:cNvPr>
          <p:cNvSpPr/>
          <p:nvPr/>
        </p:nvSpPr>
        <p:spPr>
          <a:xfrm>
            <a:off x="11553847" y="3918757"/>
            <a:ext cx="1676400" cy="2603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9" name="그림 28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08710B3-43E1-0B65-FC50-FAF9291627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142" y="4804759"/>
            <a:ext cx="6769100" cy="4140200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86F6EA87-D4DC-058D-CD5D-3151F44FF738}"/>
              </a:ext>
            </a:extLst>
          </p:cNvPr>
          <p:cNvSpPr/>
          <p:nvPr/>
        </p:nvSpPr>
        <p:spPr>
          <a:xfrm>
            <a:off x="5660673" y="4804759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38C592C-ECD5-5945-10F7-C14F079FC854}"/>
              </a:ext>
            </a:extLst>
          </p:cNvPr>
          <p:cNvSpPr/>
          <p:nvPr/>
        </p:nvSpPr>
        <p:spPr>
          <a:xfrm>
            <a:off x="13346996" y="3834857"/>
            <a:ext cx="597604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2" name="Picture 22">
            <a:extLst>
              <a:ext uri="{FF2B5EF4-FFF2-40B4-BE49-F238E27FC236}">
                <a16:creationId xmlns:a16="http://schemas.microsoft.com/office/drawing/2014/main" id="{92CDC9C1-2510-26E2-1B52-8FB00FC107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33" name="TextBox 9">
            <a:extLst>
              <a:ext uri="{FF2B5EF4-FFF2-40B4-BE49-F238E27FC236}">
                <a16:creationId xmlns:a16="http://schemas.microsoft.com/office/drawing/2014/main" id="{3986D347-4C4F-B7C9-7353-E2AB2AB2C2DA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</p:spTree>
    <p:extLst>
      <p:ext uri="{BB962C8B-B14F-4D97-AF65-F5344CB8AC3E}">
        <p14:creationId xmlns:p14="http://schemas.microsoft.com/office/powerpoint/2010/main" val="7125110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3F0411-9CC3-297C-C2B1-173B7AEEF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F62064-971A-80E3-5466-269E7A6A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4EA56-A3C9-2A5A-B349-8197B3331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0197FC-73CB-09F9-B67C-33B4A2986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8D36F2E0-DD34-3606-D310-49031DC5C84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9C220BBA-5B74-55EB-FEEC-1190F75CA6E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5C122AD7-AEB4-800B-60B0-DE553432F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263E6D7-13C0-BB85-437D-27BE7DEA7057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D50AA6A-A189-6EEC-3CB0-89068435A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5FB7BF5-8007-4382-7A1E-5A5E0CC4F8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20" name="Picture 25">
            <a:extLst>
              <a:ext uri="{FF2B5EF4-FFF2-40B4-BE49-F238E27FC236}">
                <a16:creationId xmlns:a16="http://schemas.microsoft.com/office/drawing/2014/main" id="{0D202A79-7DDF-EBE8-A17C-572E86879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5BBDFE-DF41-53E7-AEAF-DD135509155C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22" name="Picture 27">
              <a:extLst>
                <a:ext uri="{FF2B5EF4-FFF2-40B4-BE49-F238E27FC236}">
                  <a16:creationId xmlns:a16="http://schemas.microsoft.com/office/drawing/2014/main" id="{2E35A34D-FD33-5A90-F207-FBD6FD2E1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3" name="Picture 28">
              <a:extLst>
                <a:ext uri="{FF2B5EF4-FFF2-40B4-BE49-F238E27FC236}">
                  <a16:creationId xmlns:a16="http://schemas.microsoft.com/office/drawing/2014/main" id="{E6E4E1D5-9870-B446-EF39-7C38BF7D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46A7DF7F-78CB-833C-D877-595C8CD43C86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2800" b="0" i="0" u="none" strike="noStrike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충돌</a:t>
              </a:r>
              <a:r>
                <a:rPr lang="en-US" altLang="ko-KR" sz="2800" b="0" i="0" u="none" strike="noStrike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(</a:t>
              </a:r>
              <a:r>
                <a:rPr lang="en-US" altLang="ko-KR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Conflict)</a:t>
              </a:r>
              <a:r>
                <a:rPr lang="ko-KR" altLang="en-US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해결</a:t>
              </a:r>
              <a:endPara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25" name="Picture 31">
            <a:extLst>
              <a:ext uri="{FF2B5EF4-FFF2-40B4-BE49-F238E27FC236}">
                <a16:creationId xmlns:a16="http://schemas.microsoft.com/office/drawing/2014/main" id="{58BDE48F-29F5-2CF9-3D36-05956BA4CD0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5176000"/>
            <a:ext cx="12223750" cy="39600"/>
          </a:xfrm>
          <a:prstGeom prst="rect">
            <a:avLst/>
          </a:prstGeom>
        </p:spPr>
      </p:pic>
      <p:pic>
        <p:nvPicPr>
          <p:cNvPr id="28" name="Picture 38">
            <a:extLst>
              <a:ext uri="{FF2B5EF4-FFF2-40B4-BE49-F238E27FC236}">
                <a16:creationId xmlns:a16="http://schemas.microsoft.com/office/drawing/2014/main" id="{9AC4212F-BAAB-2261-B77B-289ACE1D23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4505767"/>
            <a:ext cx="317500" cy="279400"/>
          </a:xfrm>
          <a:prstGeom prst="rect">
            <a:avLst/>
          </a:prstGeom>
        </p:spPr>
      </p:pic>
      <p:sp>
        <p:nvSpPr>
          <p:cNvPr id="29" name="TextBox 39">
            <a:extLst>
              <a:ext uri="{FF2B5EF4-FFF2-40B4-BE49-F238E27FC236}">
                <a16:creationId xmlns:a16="http://schemas.microsoft.com/office/drawing/2014/main" id="{8BD982CD-A7BE-2042-70CD-21C584C0A5F0}"/>
              </a:ext>
            </a:extLst>
          </p:cNvPr>
          <p:cNvSpPr txBox="1"/>
          <p:nvPr/>
        </p:nvSpPr>
        <p:spPr>
          <a:xfrm>
            <a:off x="5257800" y="444226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같은 파일에서 서로 다른 변경 후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-&gt;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충돌 발생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0" name="Picture 41">
            <a:extLst>
              <a:ext uri="{FF2B5EF4-FFF2-40B4-BE49-F238E27FC236}">
                <a16:creationId xmlns:a16="http://schemas.microsoft.com/office/drawing/2014/main" id="{E61A8BF0-060A-85B8-395F-3666127721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5619133"/>
            <a:ext cx="317500" cy="279400"/>
          </a:xfrm>
          <a:prstGeom prst="rect">
            <a:avLst/>
          </a:prstGeom>
        </p:spPr>
      </p:pic>
      <p:sp>
        <p:nvSpPr>
          <p:cNvPr id="31" name="TextBox 42">
            <a:extLst>
              <a:ext uri="{FF2B5EF4-FFF2-40B4-BE49-F238E27FC236}">
                <a16:creationId xmlns:a16="http://schemas.microsoft.com/office/drawing/2014/main" id="{1E48D79E-E9EB-C94F-5570-4F9ABFB8A47E}"/>
              </a:ext>
            </a:extLst>
          </p:cNvPr>
          <p:cNvSpPr txBox="1"/>
          <p:nvPr/>
        </p:nvSpPr>
        <p:spPr>
          <a:xfrm>
            <a:off x="5257800" y="5555633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리뷰 중 충돌 확인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2" name="Picture 44">
            <a:extLst>
              <a:ext uri="{FF2B5EF4-FFF2-40B4-BE49-F238E27FC236}">
                <a16:creationId xmlns:a16="http://schemas.microsoft.com/office/drawing/2014/main" id="{35B9608F-C6F8-27DF-0BAC-7214D25262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6732499"/>
            <a:ext cx="317500" cy="279400"/>
          </a:xfrm>
          <a:prstGeom prst="rect">
            <a:avLst/>
          </a:prstGeom>
        </p:spPr>
      </p:pic>
      <p:pic>
        <p:nvPicPr>
          <p:cNvPr id="34" name="Picture 31">
            <a:extLst>
              <a:ext uri="{FF2B5EF4-FFF2-40B4-BE49-F238E27FC236}">
                <a16:creationId xmlns:a16="http://schemas.microsoft.com/office/drawing/2014/main" id="{ADBA0A84-9CAF-4D6A-7EA1-B7638163F00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6289366"/>
            <a:ext cx="12223750" cy="39600"/>
          </a:xfrm>
          <a:prstGeom prst="rect">
            <a:avLst/>
          </a:prstGeom>
        </p:spPr>
      </p:pic>
      <p:pic>
        <p:nvPicPr>
          <p:cNvPr id="35" name="Picture 31">
            <a:extLst>
              <a:ext uri="{FF2B5EF4-FFF2-40B4-BE49-F238E27FC236}">
                <a16:creationId xmlns:a16="http://schemas.microsoft.com/office/drawing/2014/main" id="{1F81E42F-4656-201E-2F1D-CFD8B3CC7EC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7402732"/>
            <a:ext cx="12223750" cy="3960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44874256-ADEC-BAF9-C40B-F9CE2CFA293D}"/>
              </a:ext>
            </a:extLst>
          </p:cNvPr>
          <p:cNvSpPr txBox="1"/>
          <p:nvPr/>
        </p:nvSpPr>
        <p:spPr>
          <a:xfrm>
            <a:off x="1143000" y="541525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15" name="Picture 21">
            <a:extLst>
              <a:ext uri="{FF2B5EF4-FFF2-40B4-BE49-F238E27FC236}">
                <a16:creationId xmlns:a16="http://schemas.microsoft.com/office/drawing/2014/main" id="{75102168-E024-6AFD-A206-1B6AF6925F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525" y="3233716"/>
            <a:ext cx="1816100" cy="1816100"/>
          </a:xfrm>
          <a:prstGeom prst="rect">
            <a:avLst/>
          </a:prstGeom>
        </p:spPr>
      </p:pic>
      <p:pic>
        <p:nvPicPr>
          <p:cNvPr id="16" name="Picture 22">
            <a:extLst>
              <a:ext uri="{FF2B5EF4-FFF2-40B4-BE49-F238E27FC236}">
                <a16:creationId xmlns:a16="http://schemas.microsoft.com/office/drawing/2014/main" id="{BD896F5B-A50F-EDF6-3802-CB912B5A8F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0350" y="6155396"/>
            <a:ext cx="1816100" cy="1816100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B6F2B8FA-EDD6-2E61-9A42-845CBCA8A93C}"/>
              </a:ext>
            </a:extLst>
          </p:cNvPr>
          <p:cNvSpPr txBox="1"/>
          <p:nvPr/>
        </p:nvSpPr>
        <p:spPr>
          <a:xfrm>
            <a:off x="1143000" y="833693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sp>
        <p:nvSpPr>
          <p:cNvPr id="19" name="TextBox 45">
            <a:extLst>
              <a:ext uri="{FF2B5EF4-FFF2-40B4-BE49-F238E27FC236}">
                <a16:creationId xmlns:a16="http://schemas.microsoft.com/office/drawing/2014/main" id="{75FA8A91-22A7-E67E-E0AD-4856B657ABBF}"/>
              </a:ext>
            </a:extLst>
          </p:cNvPr>
          <p:cNvSpPr txBox="1"/>
          <p:nvPr/>
        </p:nvSpPr>
        <p:spPr>
          <a:xfrm>
            <a:off x="5257800" y="6668999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웹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Resolve Conflict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기능 또는 로컬에서 수동 해결 후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Merge</a:t>
            </a:r>
            <a:endParaRPr 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7485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BB61B-A6FB-D87B-9BFA-882BAD2D5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1881720-E025-EC01-4DDC-FCBDBAB1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0F9A25-D636-7B27-E287-EA09B6D20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48B7EE1-0711-CC6F-4093-FD31FD922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DEE0AC06-9C80-FA9D-B860-D9A8540D09B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608B640-E630-5CBE-A9B5-0F9BF92505B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EF0E5FB9-990C-B361-7AC8-4DB935F68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917073F-E62B-A09B-168B-9C2274C9C336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64AFFD9-1084-1F1B-D8F0-07EC7EE87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B54E756-107A-EBAF-76F8-EE5DF4FF9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E23DB-E359-0A64-ABDB-D8311BDDC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B672632E-C1C9-C924-2A9F-1D761B96B4C6}"/>
              </a:ext>
            </a:extLst>
          </p:cNvPr>
          <p:cNvSpPr txBox="1"/>
          <p:nvPr/>
        </p:nvSpPr>
        <p:spPr>
          <a:xfrm>
            <a:off x="4038600" y="2832100"/>
            <a:ext cx="7772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같은 파일에서 서로 다른 변경 후 </a:t>
            </a: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-&gt;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충돌 발생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3" name="그림 1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AC62F01-35A4-E68D-72CA-DBDCB5947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5143500"/>
            <a:ext cx="6807200" cy="1651000"/>
          </a:xfrm>
          <a:prstGeom prst="rect">
            <a:avLst/>
          </a:prstGeom>
        </p:spPr>
      </p:pic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875170BA-D201-EE95-EDB4-A9128FFF796B}"/>
              </a:ext>
            </a:extLst>
          </p:cNvPr>
          <p:cNvSpPr/>
          <p:nvPr/>
        </p:nvSpPr>
        <p:spPr>
          <a:xfrm>
            <a:off x="12459342" y="5657850"/>
            <a:ext cx="898130" cy="62230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C2085A-EFB1-5787-00D9-C400A0652C4F}"/>
              </a:ext>
            </a:extLst>
          </p:cNvPr>
          <p:cNvSpPr txBox="1"/>
          <p:nvPr/>
        </p:nvSpPr>
        <p:spPr>
          <a:xfrm>
            <a:off x="14203807" y="5784334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 </a:t>
            </a:r>
            <a:r>
              <a:rPr lang="ko-KR" altLang="en-US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리뷰 후 </a:t>
            </a:r>
            <a:r>
              <a:rPr lang="en-US" altLang="ko-KR" dirty="0"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merge</a:t>
            </a:r>
            <a:endParaRPr lang="en" altLang="ko-KR" dirty="0"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FD0454DC-F818-5D2D-7FB6-F5CFF419FED1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361407-D745-9D3F-48C3-0C2C74469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3525" y="4473266"/>
            <a:ext cx="1816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6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A9BC2-6B4D-AE5F-8B4C-F76E596CE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A9CF05A-5693-5C0B-7B84-0C0FA560A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F118C6D-0E32-1E38-7FAD-B9A9DFD8D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2AFA3D2-E0EF-77F4-E564-FAB2099C2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2461DB2E-E434-5FFA-AA3D-1197009CD68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8CE3BC2-B2B1-2172-A209-1D4DE2B02D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5E6E57B8-A5AD-0E17-D0E0-921131910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4642DB7-0F17-C17C-B577-D8BBD10445AA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1E19B523-B42C-9255-9653-CAA94A7BB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F863FA6-2EA3-9ED5-E751-D0930DC7F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900E03-EEF2-8A6F-89E6-744C11A40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23C49209-4251-0C4A-17E3-8A064F9C985D}"/>
              </a:ext>
            </a:extLst>
          </p:cNvPr>
          <p:cNvSpPr txBox="1"/>
          <p:nvPr/>
        </p:nvSpPr>
        <p:spPr>
          <a:xfrm>
            <a:off x="4038600" y="2832100"/>
            <a:ext cx="7391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리뷰 중 충돌 확인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3" name="그림 22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B3C97D3-16FB-550B-BD53-952A936C30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09" y="5263219"/>
            <a:ext cx="6207991" cy="1358628"/>
          </a:xfrm>
          <a:prstGeom prst="rect">
            <a:avLst/>
          </a:prstGeom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FDDDE557-544D-08C9-3DCE-11FBBDBB83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C799A754-FB13-B38D-1933-2516D37D00C8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pic>
        <p:nvPicPr>
          <p:cNvPr id="13" name="그림 1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3B881F-89F6-045C-498F-DB0AEA816C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09" y="3577231"/>
            <a:ext cx="6718300" cy="161290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2A4501C-CD1B-C75A-01BD-AE34CB460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567801"/>
            <a:ext cx="6324600" cy="3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143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8A9072-04E3-6D21-11FB-7BFA6766B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5A41261-5C79-CC7D-91BD-7A4F546F2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9243639-D59A-0320-B168-333B572F6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51378F6-C9A4-3F63-156B-0A1C42504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86B6B60-85FC-670D-86EB-C691749ACD2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0AF74D87-F581-3D75-E484-261006814C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509CEB00-07CA-9A49-A188-D3D278D83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E02D62EC-538C-27AE-8537-15EB65BF09E1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CB783B3-B2C1-4726-E6B9-10EE13133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DB852F9-5B13-EAEC-59EE-CD4D7C48A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B21435-3832-C635-43F8-4F3DB55A1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694887"/>
            <a:ext cx="13411200" cy="67183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100162B7-6057-16E6-4D14-81B3FD689D22}"/>
              </a:ext>
            </a:extLst>
          </p:cNvPr>
          <p:cNvSpPr txBox="1"/>
          <p:nvPr/>
        </p:nvSpPr>
        <p:spPr>
          <a:xfrm>
            <a:off x="4038600" y="2832100"/>
            <a:ext cx="7391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웹 </a:t>
            </a:r>
            <a:r>
              <a:rPr lang="en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Resolve Conflict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기능</a:t>
            </a:r>
            <a:endParaRPr lang="ko-KR" altLang="ko-KR" sz="2800" u="none" strike="noStrike" spc="-1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3" name="그림 22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80D59E-602F-2E41-4D13-2DA462AA29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721268"/>
            <a:ext cx="7772400" cy="1701001"/>
          </a:xfrm>
          <a:prstGeom prst="rect">
            <a:avLst/>
          </a:prstGeom>
        </p:spPr>
      </p:pic>
      <p:pic>
        <p:nvPicPr>
          <p:cNvPr id="17" name="그림 16" descr="텍스트, 멀티미디어 소프트웨어,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0C930B2-902B-3872-BF69-C2634872DF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526356"/>
            <a:ext cx="7772400" cy="1589642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A6307F-9416-AB71-DBDA-E2A0D5B980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7313056"/>
            <a:ext cx="7772400" cy="1410546"/>
          </a:xfrm>
          <a:prstGeom prst="rect">
            <a:avLst/>
          </a:prstGeom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DA4DEF90-67D1-D9CE-DDB9-A710F12E3F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0350" y="4473266"/>
            <a:ext cx="1816100" cy="1816100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23DD31F8-90DF-CC2A-2237-9230D6226F55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Member(</a:t>
            </a:r>
            <a:r>
              <a:rPr lang="ko-KR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alt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B)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9C863A-C9F4-53D0-B392-04FD065D5183}"/>
              </a:ext>
            </a:extLst>
          </p:cNvPr>
          <p:cNvSpPr/>
          <p:nvPr/>
        </p:nvSpPr>
        <p:spPr>
          <a:xfrm>
            <a:off x="12725400" y="3968750"/>
            <a:ext cx="1676400" cy="2603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2350C9-B37E-DE1D-C320-321A9E52D0E2}"/>
              </a:ext>
            </a:extLst>
          </p:cNvPr>
          <p:cNvSpPr/>
          <p:nvPr/>
        </p:nvSpPr>
        <p:spPr>
          <a:xfrm>
            <a:off x="13411200" y="7581900"/>
            <a:ext cx="838200" cy="2603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550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38CDB-3844-ED36-CBF9-D1C519B9C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749C16-C1D0-C884-F0E2-0DA76AC0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B89545D-F67B-97B0-C2DD-5A1E6B434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02E7213-B733-0EC4-C813-226EFBF49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181BD207-A198-CA40-9C0F-5AA44737B9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3BBF2CC-4B37-163B-3FB5-D4552489894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2A14CF5B-8E4F-47FB-53D1-153BE56F6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5588CFE-9E9A-F168-0AEC-30A616778994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실습하기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32C1EC45-7BFC-CCEB-9800-7B66B326C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2F2FF16-0F60-CB6F-8184-55C36460A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20" name="Picture 25">
            <a:extLst>
              <a:ext uri="{FF2B5EF4-FFF2-40B4-BE49-F238E27FC236}">
                <a16:creationId xmlns:a16="http://schemas.microsoft.com/office/drawing/2014/main" id="{55E262E0-D56C-4275-C9AB-8FA11D1768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3248467"/>
            <a:ext cx="13004800" cy="55372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267E27-E4F6-A337-9C31-AC22970823AD}"/>
              </a:ext>
            </a:extLst>
          </p:cNvPr>
          <p:cNvGrpSpPr/>
          <p:nvPr/>
        </p:nvGrpSpPr>
        <p:grpSpPr>
          <a:xfrm>
            <a:off x="4540250" y="3362767"/>
            <a:ext cx="12204700" cy="508000"/>
            <a:chOff x="4495800" y="3225800"/>
            <a:chExt cx="12204700" cy="508000"/>
          </a:xfrm>
        </p:grpSpPr>
        <p:pic>
          <p:nvPicPr>
            <p:cNvPr id="22" name="Picture 27">
              <a:extLst>
                <a:ext uri="{FF2B5EF4-FFF2-40B4-BE49-F238E27FC236}">
                  <a16:creationId xmlns:a16="http://schemas.microsoft.com/office/drawing/2014/main" id="{8C503141-868D-004F-0235-29C492AAD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800" y="3390900"/>
              <a:ext cx="190500" cy="190500"/>
            </a:xfrm>
            <a:prstGeom prst="rect">
              <a:avLst/>
            </a:prstGeom>
          </p:spPr>
        </p:pic>
        <p:pic>
          <p:nvPicPr>
            <p:cNvPr id="23" name="Picture 28">
              <a:extLst>
                <a:ext uri="{FF2B5EF4-FFF2-40B4-BE49-F238E27FC236}">
                  <a16:creationId xmlns:a16="http://schemas.microsoft.com/office/drawing/2014/main" id="{8C04C311-4E25-8C65-B1F3-E9D4C4A02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10000" y="3390900"/>
              <a:ext cx="190500" cy="190500"/>
            </a:xfrm>
            <a:prstGeom prst="rect">
              <a:avLst/>
            </a:prstGeom>
          </p:spPr>
        </p:pic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A8C9D317-533A-6394-E48B-62064BD41061}"/>
                </a:ext>
              </a:extLst>
            </p:cNvPr>
            <p:cNvSpPr txBox="1"/>
            <p:nvPr/>
          </p:nvSpPr>
          <p:spPr>
            <a:xfrm>
              <a:off x="4667250" y="3225800"/>
              <a:ext cx="118618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2800" b="0" i="0" u="none" strike="noStrike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최종 </a:t>
              </a:r>
              <a:r>
                <a:rPr lang="en-US" altLang="ko-KR" sz="2800" dirty="0">
                  <a:solidFill>
                    <a:srgbClr val="FFFFFF"/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Merge</a:t>
              </a:r>
              <a:endParaRPr lang="ko-KR" sz="2800" b="0" i="0" u="none" strike="noStrike" dirty="0">
                <a:solidFill>
                  <a:srgbClr val="FFFFFF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25" name="Picture 31">
            <a:extLst>
              <a:ext uri="{FF2B5EF4-FFF2-40B4-BE49-F238E27FC236}">
                <a16:creationId xmlns:a16="http://schemas.microsoft.com/office/drawing/2014/main" id="{775DDF38-E4E4-DD16-654B-3BCD38FF67F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5176000"/>
            <a:ext cx="12223750" cy="39600"/>
          </a:xfrm>
          <a:prstGeom prst="rect">
            <a:avLst/>
          </a:prstGeom>
        </p:spPr>
      </p:pic>
      <p:pic>
        <p:nvPicPr>
          <p:cNvPr id="28" name="Picture 38">
            <a:extLst>
              <a:ext uri="{FF2B5EF4-FFF2-40B4-BE49-F238E27FC236}">
                <a16:creationId xmlns:a16="http://schemas.microsoft.com/office/drawing/2014/main" id="{8FD4F59D-3D32-3F9F-EF0A-CA8F5BE187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4505767"/>
            <a:ext cx="317500" cy="279400"/>
          </a:xfrm>
          <a:prstGeom prst="rect">
            <a:avLst/>
          </a:prstGeom>
        </p:spPr>
      </p:pic>
      <p:sp>
        <p:nvSpPr>
          <p:cNvPr id="29" name="TextBox 39">
            <a:extLst>
              <a:ext uri="{FF2B5EF4-FFF2-40B4-BE49-F238E27FC236}">
                <a16:creationId xmlns:a16="http://schemas.microsoft.com/office/drawing/2014/main" id="{14EF5AC1-0923-12B8-6F10-F62ED01A2496}"/>
              </a:ext>
            </a:extLst>
          </p:cNvPr>
          <p:cNvSpPr txBox="1"/>
          <p:nvPr/>
        </p:nvSpPr>
        <p:spPr>
          <a:xfrm>
            <a:off x="5257800" y="4442267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d</a:t>
            </a:r>
            <a:r>
              <a:rPr lang="en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evelop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➔ master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Pull Request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</a:t>
            </a:r>
            <a:endParaRPr lang="ko-KR" alt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0" name="Picture 41">
            <a:extLst>
              <a:ext uri="{FF2B5EF4-FFF2-40B4-BE49-F238E27FC236}">
                <a16:creationId xmlns:a16="http://schemas.microsoft.com/office/drawing/2014/main" id="{6471CC68-C3D2-7C8A-77D3-F3AB636170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0750" y="5619133"/>
            <a:ext cx="317500" cy="279400"/>
          </a:xfrm>
          <a:prstGeom prst="rect">
            <a:avLst/>
          </a:prstGeom>
        </p:spPr>
      </p:pic>
      <p:sp>
        <p:nvSpPr>
          <p:cNvPr id="31" name="TextBox 42">
            <a:extLst>
              <a:ext uri="{FF2B5EF4-FFF2-40B4-BE49-F238E27FC236}">
                <a16:creationId xmlns:a16="http://schemas.microsoft.com/office/drawing/2014/main" id="{EA54DDB1-7467-45A7-6BFF-E36C5A3385EA}"/>
              </a:ext>
            </a:extLst>
          </p:cNvPr>
          <p:cNvSpPr txBox="1"/>
          <p:nvPr/>
        </p:nvSpPr>
        <p:spPr>
          <a:xfrm>
            <a:off x="5257800" y="5555633"/>
            <a:ext cx="11493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코드 리뷰 후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master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 </a:t>
            </a:r>
            <a:r>
              <a:rPr lang="en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Merge</a:t>
            </a:r>
            <a:endParaRPr lang="ko-KR" altLang="ko-KR" sz="2200" u="none" strike="noStrike" spc="-100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4" name="Picture 31">
            <a:extLst>
              <a:ext uri="{FF2B5EF4-FFF2-40B4-BE49-F238E27FC236}">
                <a16:creationId xmlns:a16="http://schemas.microsoft.com/office/drawing/2014/main" id="{278E054B-9BE5-140B-F1B3-2E71DEB7B20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4530725" y="6289366"/>
            <a:ext cx="12223750" cy="3960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63C8184D-4F4E-DBB5-DE25-9F99921BF951}"/>
              </a:ext>
            </a:extLst>
          </p:cNvPr>
          <p:cNvSpPr txBox="1"/>
          <p:nvPr/>
        </p:nvSpPr>
        <p:spPr>
          <a:xfrm>
            <a:off x="1143000" y="6654800"/>
            <a:ext cx="2590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Scrum Master(</a:t>
            </a:r>
            <a:r>
              <a:rPr lang="ko-KR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계정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A)</a:t>
            </a:r>
          </a:p>
        </p:txBody>
      </p:sp>
      <p:pic>
        <p:nvPicPr>
          <p:cNvPr id="15" name="Picture 21">
            <a:extLst>
              <a:ext uri="{FF2B5EF4-FFF2-40B4-BE49-F238E27FC236}">
                <a16:creationId xmlns:a16="http://schemas.microsoft.com/office/drawing/2014/main" id="{447FDDE9-E77B-085B-7CE7-208C0CEBE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525" y="4473266"/>
            <a:ext cx="1816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64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AE494-8CDD-3730-1BB6-BB6A4BB7F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80EAFDD-993E-69A1-4351-165798EA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9FAB954-C915-E777-1CE9-906091F97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3059B8D-8527-F60F-E75A-5503894F2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D781BC9-1C0A-5C1C-B9EB-EFEF4FCCF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6DCC25CF-184C-DC48-78EB-DD667A950085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C4AB19B9-F8DE-BFD7-31D5-4BA918294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0BEAA1C4-67AB-8379-593C-056B09D0D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813C99F5-95C1-AB26-CCE0-0F73A7C81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1365F5A2-4EBB-343A-33E9-51731E60BE33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자바 프로젝트 깃에 올리기</a:t>
            </a:r>
            <a:endParaRPr lang="ko-KR" altLang="ko-KR" sz="280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Medium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21530B09-14EF-DE6A-AEA4-24C4B2C39EAF}"/>
              </a:ext>
            </a:extLst>
          </p:cNvPr>
          <p:cNvSpPr txBox="1"/>
          <p:nvPr/>
        </p:nvSpPr>
        <p:spPr>
          <a:xfrm>
            <a:off x="1498600" y="3848100"/>
            <a:ext cx="15278100" cy="373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221582" lvl="1" indent="-5357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gitignore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파일 만들기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  <a:p>
            <a:pPr marL="1221582" lvl="1" indent="-5357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init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221582" lvl="1" indent="-5357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add .</a:t>
            </a:r>
          </a:p>
          <a:p>
            <a:pPr marL="1221582" lvl="1" indent="-5357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 commit –m “java project first commit ”</a:t>
            </a:r>
          </a:p>
          <a:p>
            <a:pPr marL="1221582" lvl="1" indent="-5357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remote add origin https://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github.com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JeoungJin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edu_java.git</a:t>
            </a: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221582" lvl="1" indent="-5357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$ git push origin main</a:t>
            </a: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0" i="0" u="none" strike="noStrike" dirty="0"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465666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969E2-ABBA-CEA4-6DAC-3B6B8A9A3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D1B178-4030-A802-3D70-66F868704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42E2148-C282-015E-5B33-62736802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E2C0B1AE-A43F-FEBD-5D40-60127D913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C903BD3-53F2-69DF-5D0C-79DF1BF3C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6EB8F2E7-1B37-0916-5488-4AA94B509900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2FA0C784-E40A-4608-AC69-4299BE9EB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C2B9B9F9-50CD-DB1D-2B34-4C9BDE9CB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45A96E7B-F05A-EAD1-043B-0065F8D0E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43734D7F-83AF-3349-77E5-D8D644CA5E6A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gitignore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 설정</a:t>
            </a:r>
            <a:endParaRPr lang="ko-KR" altLang="ko-KR" sz="280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Medium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31415C83-874E-3AAB-6688-516824E71B0F}"/>
              </a:ext>
            </a:extLst>
          </p:cNvPr>
          <p:cNvSpPr txBox="1"/>
          <p:nvPr/>
        </p:nvSpPr>
        <p:spPr>
          <a:xfrm>
            <a:off x="1498600" y="3848100"/>
            <a:ext cx="15278100" cy="373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221582" lvl="1" indent="-5357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개발 시 소스코드 외에 다른 로그파일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컴파일 파일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IDE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설명 파일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운영 체제 파일 등이 생성되는 데 협업 시 팀원마다 이 해당 파일들이 서로 다를 수 있기 때문에 충돌을 야기할 수 있다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1221582" lvl="1" indent="-5357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gitignore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는 이 파일들은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관리하지 않게끔 설정해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주는 역할을 한다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</a:p>
          <a:p>
            <a:pPr marL="1221582" lvl="1" indent="-5357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gitignore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을 손쉽게 생성해주는 사이트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</a:t>
            </a:r>
            <a:r>
              <a:rPr lang="en-US" altLang="ko-KR" sz="24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www.toptal.com</a:t>
            </a:r>
            <a:r>
              <a:rPr lang="en-US" altLang="ko-KR" sz="2400" b="1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/developers/</a:t>
            </a:r>
            <a:r>
              <a:rPr lang="en-US" altLang="ko-KR" sz="2400" b="1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gitignore</a:t>
            </a:r>
            <a:endParaRPr lang="en-US" altLang="ko-KR" sz="2400" b="1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685800" lvl="1">
              <a:lnSpc>
                <a:spcPct val="150000"/>
              </a:lnSpc>
            </a:pP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01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100" y="50800"/>
            <a:ext cx="2527300" cy="2006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효율적인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사례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3009900"/>
            <a:ext cx="4292600" cy="5854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3200" y="3378200"/>
            <a:ext cx="2705100" cy="3073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578100" y="7734300"/>
            <a:ext cx="3022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Agile/Scrum </a:t>
            </a:r>
            <a:r>
              <a:rPr lang="ko-KR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방식으로</a:t>
            </a:r>
            <a:r>
              <a:rPr lang="en-US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협업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14600" y="7162800"/>
            <a:ext cx="3149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1" u="none" strike="noStrike" dirty="0">
                <a:solidFill>
                  <a:srgbClr val="373737"/>
                </a:solidFill>
                <a:latin typeface="Pretendard Black" panose="02000403000000020004" pitchFamily="2" charset="-127"/>
                <a:ea typeface="Pretendard Black" panose="02000403000000020004" pitchFamily="2" charset="-127"/>
                <a:cs typeface="Pretendard Black" panose="02000403000000020004" pitchFamily="2" charset="-127"/>
              </a:rPr>
              <a:t>IT </a:t>
            </a:r>
            <a:r>
              <a:rPr lang="ko-KR" sz="2200" b="1" u="none" strike="noStrike" dirty="0">
                <a:solidFill>
                  <a:srgbClr val="373737"/>
                </a:solidFill>
                <a:latin typeface="Pretendard Black" panose="02000403000000020004" pitchFamily="2" charset="-127"/>
                <a:ea typeface="Pretendard Black" panose="02000403000000020004" pitchFamily="2" charset="-127"/>
                <a:cs typeface="Pretendard Black" panose="02000403000000020004" pitchFamily="2" charset="-127"/>
              </a:rPr>
              <a:t>프로젝트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7700" y="3009900"/>
            <a:ext cx="4292600" cy="585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7800" y="3378200"/>
            <a:ext cx="2705100" cy="3073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632700" y="7734300"/>
            <a:ext cx="30226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Figma</a:t>
            </a:r>
            <a:r>
              <a:rPr lang="ko-KR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로</a:t>
            </a:r>
            <a:r>
              <a:rPr lang="en-US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실시간</a:t>
            </a:r>
            <a:r>
              <a:rPr lang="en-US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작업</a:t>
            </a:r>
            <a:r>
              <a:rPr lang="en-US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공유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69200" y="7162800"/>
            <a:ext cx="3149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1" u="none" strike="noStrike">
                <a:solidFill>
                  <a:srgbClr val="373737"/>
                </a:solidFill>
                <a:latin typeface="Pretendard Black" panose="02000403000000020004" pitchFamily="2" charset="-127"/>
                <a:ea typeface="Pretendard Black" panose="02000403000000020004" pitchFamily="2" charset="-127"/>
                <a:cs typeface="Pretendard Black" panose="02000403000000020004" pitchFamily="2" charset="-127"/>
              </a:rPr>
              <a:t>디자인팀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52300" y="3009900"/>
            <a:ext cx="4292600" cy="5854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52400" y="3378200"/>
            <a:ext cx="2705100" cy="3073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547600" y="7734300"/>
            <a:ext cx="33020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Slack</a:t>
            </a:r>
            <a:r>
              <a:rPr lang="ko-KR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과</a:t>
            </a:r>
            <a:r>
              <a:rPr lang="en-US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Notion</a:t>
            </a:r>
            <a:r>
              <a:rPr lang="ko-KR" sz="1700" b="0" i="0" u="none" strike="noStrike" spc="-100" dirty="0" err="1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으로</a:t>
            </a:r>
            <a:r>
              <a:rPr lang="en-US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모든</a:t>
            </a:r>
            <a:r>
              <a:rPr lang="en-US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팀원</a:t>
            </a:r>
            <a:r>
              <a:rPr lang="en-US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700" b="0" i="0" u="none" strike="noStrike" spc="-100" dirty="0">
                <a:solidFill>
                  <a:srgbClr val="373737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23800" y="7162800"/>
            <a:ext cx="3149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1" u="none" strike="noStrike" dirty="0">
                <a:solidFill>
                  <a:srgbClr val="373737"/>
                </a:solidFill>
                <a:latin typeface="Pretendard Black" panose="02000403000000020004" pitchFamily="2" charset="-127"/>
                <a:ea typeface="Pretendard Black" panose="02000403000000020004" pitchFamily="2" charset="-127"/>
                <a:cs typeface="Pretendard Black" panose="02000403000000020004" pitchFamily="2" charset="-127"/>
              </a:rPr>
              <a:t>스타트업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8E9CBD-B1B1-5C1E-AB06-2DC12D1D5E43}"/>
              </a:ext>
            </a:extLst>
          </p:cNvPr>
          <p:cNvSpPr txBox="1"/>
          <p:nvPr/>
        </p:nvSpPr>
        <p:spPr>
          <a:xfrm>
            <a:off x="1943100" y="9029700"/>
            <a:ext cx="1177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스크럼</a:t>
            </a:r>
            <a:r>
              <a:rPr lang="en-US" altLang="ko-KR" dirty="0"/>
              <a:t>(Scrum) : </a:t>
            </a:r>
            <a:r>
              <a:rPr lang="ko-KR" altLang="en-US" dirty="0"/>
              <a:t>짧은 주기의 반복 작업</a:t>
            </a:r>
            <a:r>
              <a:rPr lang="en-US" altLang="ko-KR" dirty="0"/>
              <a:t>(Sprint)</a:t>
            </a:r>
            <a:r>
              <a:rPr lang="ko-KR" altLang="en-US" dirty="0"/>
              <a:t>을 통해 팀이 협업하고 지속적으로 개선하는 애자일 프레임워크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56359-E035-C0C5-9A24-CD9E71715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C74FCAE-3FD6-BEFD-E8C8-E3DAA861C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ABA7E9-439E-3E22-3124-AD0AE2DE6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0BD5653-D2FA-9881-C487-A85DEE3E8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0AA4F8C-86B9-6F6F-A031-24DB2A69F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6584EF1-AB79-33FC-4972-BFDED20B9600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9C464728-C86B-08F4-A8F2-6D9DF298A4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50213F1-FE6A-8B3E-F76D-8BBD52200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5C84C07-64C2-960D-EFE2-58AFAFBC6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B1F0EAAA-E83F-D0C6-5FA6-FB64F218675B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실습 폴더 생성</a:t>
            </a:r>
            <a:endParaRPr lang="ko-KR" altLang="ko-KR" sz="280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Medium"/>
            </a:endParaRP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A7B5CB1C-BCCF-31E0-FB88-94A6D325A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521080"/>
            <a:ext cx="3400425" cy="2528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3">
            <a:extLst>
              <a:ext uri="{FF2B5EF4-FFF2-40B4-BE49-F238E27FC236}">
                <a16:creationId xmlns:a16="http://schemas.microsoft.com/office/drawing/2014/main" id="{B6932E6A-DE1D-E6B0-1CD8-3D2266887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3781425"/>
            <a:ext cx="5129213" cy="5200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65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FF882-2A43-30E3-54DE-12E9F05D1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57F388E-C18A-FD88-4AF0-E74114C5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EAE0917-C0F3-D9B8-755B-5D5673260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31F4019-2CAC-1C71-0A8E-708C72EC0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5F13282-0BB1-08C8-1085-D48D7B20B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22C23FCB-0987-7AB6-E0B4-1871A417D4B2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8A3B0C2C-CED8-4730-E120-40245DDD5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DAD87A99-4D3C-8BFA-CA55-8964D27E7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73E55BF-1A7C-5F8F-077D-8A6946130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D5C1349B-8FFE-FDA0-8649-C32A5ACCA8E3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깃허브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Repository clone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id="{E671BF11-D432-C513-59D2-9728C08F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1" y="3923553"/>
            <a:ext cx="5786438" cy="188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2" name="Picture 5">
            <a:extLst>
              <a:ext uri="{FF2B5EF4-FFF2-40B4-BE49-F238E27FC236}">
                <a16:creationId xmlns:a16="http://schemas.microsoft.com/office/drawing/2014/main" id="{F38AEF76-4C9E-E09C-F982-78F11A926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3923554"/>
            <a:ext cx="5905791" cy="52554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4048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252B3-5D3A-966D-A03B-80E685882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D69933D-236A-6465-8E54-6BF18C579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068B5C5-1412-74E0-ADAA-BC9FB0C8C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AB59FB3-41F3-FD6B-C0E2-618EA1E2C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5C9CC5B-15D5-0DF9-1F9D-DF8DAD225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54A467B-AADC-6DAA-C58A-547DEBA21E61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9B232F20-6F64-1157-6CFE-AD853F9B5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5C361C0C-B0AC-289D-BAC3-A15D4FA63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9604E0-2225-BFD7-F4FD-FC9E91601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10C4010C-F708-2A8C-FE51-3475FAFDD6DC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깃허브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Repository clone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8" name="Picture 6">
            <a:extLst>
              <a:ext uri="{FF2B5EF4-FFF2-40B4-BE49-F238E27FC236}">
                <a16:creationId xmlns:a16="http://schemas.microsoft.com/office/drawing/2014/main" id="{BAC5FAC5-D2AE-AD39-BBDB-EB771426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675567"/>
            <a:ext cx="5278330" cy="47064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9" name="Picture 7">
            <a:extLst>
              <a:ext uri="{FF2B5EF4-FFF2-40B4-BE49-F238E27FC236}">
                <a16:creationId xmlns:a16="http://schemas.microsoft.com/office/drawing/2014/main" id="{41A6E3A6-9E65-C927-705F-B83B2570D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30" y="3689128"/>
            <a:ext cx="5297661" cy="4712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137413BA-0508-2595-4571-7FB2606B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3520" y="6210300"/>
            <a:ext cx="4859079" cy="3006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6328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CB03A-DAD8-B749-35BC-908BCE0D4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B3C50F-084C-2D15-5365-371E4F8F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7625984-BB51-752F-BF1C-4F47A06F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223B830-6858-DB4F-D437-099F7B77D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615FDC0-2819-D2C6-60D1-8E442D0A2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CACBFB7-8A1C-9779-89A8-C781DE3FFF5E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8E4E9FF6-326D-271E-1963-D69873CC5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9E50E6DC-75D1-A300-110F-824DD134A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6C4445E-765E-482B-D907-FD5C7E5F64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FD350A13-6E0B-3644-B7B4-4DC1D7784FA7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Project &gt; Team &gt; Share Project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632406A2-818B-00C0-484A-79DE5009B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538" y="4356100"/>
            <a:ext cx="5937234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1421784F-237F-51E9-A67D-8C818BFC0DFB}"/>
              </a:ext>
            </a:extLst>
          </p:cNvPr>
          <p:cNvSpPr txBox="1"/>
          <p:nvPr/>
        </p:nvSpPr>
        <p:spPr>
          <a:xfrm>
            <a:off x="1498600" y="3848100"/>
            <a:ext cx="15278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지역 저장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Repository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선택</a:t>
            </a:r>
            <a:endParaRPr lang="en-US" sz="2400" b="0" i="0" u="none" strike="noStrike" dirty="0">
              <a:latin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0003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B5188-CC28-C6B8-FF57-7E75E42A7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17E3DF-6C8D-2B8D-0DF6-F2C8C630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4B3A41B-3DBF-405C-7613-9E6F8E696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EF9AFFB-3D6F-528D-B108-FD71DC935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E28D47A-AB58-F7BD-2CEA-2564128CF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716FB636-8A54-6469-2F29-8DC2783D1352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B1B5B413-11C9-3E2F-F30C-21514C448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6A3E1D0A-B65B-00A1-7CC4-EF6977A21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557B0C-C4FC-31D3-9A9C-E3BA0958C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37C11DE6-16AA-6AE1-1E4C-3B9FE3D7AD2E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</a:t>
            </a:r>
            <a:r>
              <a:rPr lang="en-US" altLang="ko-KR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gitignore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파일 수정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54AFD43-9E1B-F674-9846-F19546F66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5258" y="3845786"/>
            <a:ext cx="3386610" cy="167187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328C1C2-FF04-534D-7984-2FDF8F2297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6798" y="6051058"/>
            <a:ext cx="7388602" cy="22724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9B76668-E124-A6F1-A2BE-8E996833BC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3698741"/>
            <a:ext cx="7369121" cy="52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973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926AC-8B91-E963-E70C-ED281D353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BE2103C-1844-A282-0299-9380D1C5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AF14514-BBE6-9821-2FE0-A0E719C67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507B91-674A-9008-C810-96892E283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7700120-F5E5-C8D3-A852-9E50FB06E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8F77FD5E-9336-E4CB-446B-BC39447050CA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895B3B28-B417-0518-A648-A5E26E1C5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C1442E65-5A1D-8858-A7B6-73B47CDFBF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8134679-5D02-DDE7-A221-2EC62FE14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5137C103-8856-2A3C-B980-646E68DCCD69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변경사항 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stage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올리기 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commit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515C1B26-307E-664C-12EF-3DD3FD41D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604923"/>
            <a:ext cx="7651492" cy="55536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3" name="Picture 3">
            <a:extLst>
              <a:ext uri="{FF2B5EF4-FFF2-40B4-BE49-F238E27FC236}">
                <a16:creationId xmlns:a16="http://schemas.microsoft.com/office/drawing/2014/main" id="{4BA6BA15-F715-7617-E5E5-662AB48D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900" y="4434177"/>
            <a:ext cx="5888302" cy="4273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69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61A99-0096-062D-4139-17960203E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B3CEE5-D4DF-F5F2-A38F-0451920C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255CDDE-ADAF-B9F0-E419-0014ECB1E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5FA165C-143E-F80A-B63C-1D9DA47B5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E0B3EC4-150F-28C3-C367-848BD6ED9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8C773DA2-A7ED-C658-5EE2-8AFB1747F555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75283534-C686-3E46-1174-C892202A0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48D678C4-0679-C341-2E55-D1C2B0346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DBBC83-9ED4-C1F9-6FFE-5719049CAD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F7015D4C-952D-075A-D179-5BAEF5229142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저장소에서 </a:t>
            </a: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내려받기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89CD97CC-148D-BDF3-904E-AAF74051C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53" y="3513406"/>
            <a:ext cx="5452047" cy="570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>
            <a:extLst>
              <a:ext uri="{FF2B5EF4-FFF2-40B4-BE49-F238E27FC236}">
                <a16:creationId xmlns:a16="http://schemas.microsoft.com/office/drawing/2014/main" id="{6293B311-75D9-B805-4C5C-8BAB84C77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438" y="3516005"/>
            <a:ext cx="6611997" cy="573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411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A2B77-4DCB-A508-8428-F852B32BA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BA4A4A7-E4FD-FCDF-7660-D77DD5E2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B4D60E8-F823-1B17-778D-68B0F8552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C67C379-C1F5-3040-329B-40961AD2E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CB99B25-3DA4-FAA3-1275-51B3225D1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84978B0-CD7C-B665-BEA3-D31F758AD003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B4163864-27FC-BEFB-AD28-A713877FA9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0C3906BC-0D24-1DA4-5686-835973DDB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C95477E-6292-8B61-8FB6-7BAFF41F8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575DAC19-3B12-0E7D-6296-75AE01F857EE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저장소에서 </a:t>
            </a: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내려받기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12A2FF3-C400-717F-F5A0-3468BA34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3664484"/>
            <a:ext cx="6246684" cy="541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5CF4DC71-AC98-9D08-8E20-ADA25408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176" y="3647234"/>
            <a:ext cx="6264286" cy="543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8110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54D0B-85B7-6B14-45C7-7F37941B4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8CD1518-AFF4-9D94-D5B6-01B9145C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13B815C-611D-2B5C-7AC9-525A7D560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F5EC6F5-008C-0DF3-9153-7E30F1F56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CF010E4-AB9F-5E33-7423-47AECB922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AA2813D-4CEA-ABC0-F463-C95583116A9E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2D7AEFCC-9E7A-27C2-705B-B0864E0462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9247506A-76EC-CE64-6B95-196DF803F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3BAD26D-889A-67F5-CC56-DD4E8C8A5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0E304EFB-9C2B-DFFD-FBE6-7940AB813CDC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github</a:t>
            </a: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저장소에서 </a:t>
            </a:r>
            <a:r>
              <a:rPr lang="ko-KR" altLang="en-US" sz="2800" b="0" i="0" u="none" strike="noStrike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내려받기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C006EB4-4593-E6C4-9EEA-20A61EFEA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753" y="3541178"/>
            <a:ext cx="6550947" cy="568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">
            <a:extLst>
              <a:ext uri="{FF2B5EF4-FFF2-40B4-BE49-F238E27FC236}">
                <a16:creationId xmlns:a16="http://schemas.microsoft.com/office/drawing/2014/main" id="{527BD5B1-7EE1-E11B-6E0D-C6EBF62D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3541178"/>
            <a:ext cx="6550947" cy="568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966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AC3DE48-68DF-B6BF-62C1-369756CA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9FD7EACA-1776-2FC0-A1E6-13DD9BB11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E8B21860-B1DB-1E2A-4729-FF06FA196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5288A327-AD33-8BE2-5D8E-1AD470AC7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1EFDFC59-9411-35F1-31DD-7601FDD64200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A63155B2-9837-5713-134E-B01B598E1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5EB4336E-CF2A-BD6F-DE6E-C4B1774B11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795E458D-1CD3-174E-156A-F0C65A68C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E126930D-81E2-29E1-8C6F-BD24882B08BE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pull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과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Medium"/>
              </a:rPr>
              <a:t>push</a:t>
            </a:r>
            <a:endParaRPr lang="ko-KR" altLang="ko-KR" sz="280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Medium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61052E7C-BD96-B0AA-89F3-B4A65220ECA9}"/>
              </a:ext>
            </a:extLst>
          </p:cNvPr>
          <p:cNvSpPr txBox="1"/>
          <p:nvPr/>
        </p:nvSpPr>
        <p:spPr>
          <a:xfrm>
            <a:off x="1498600" y="3848100"/>
            <a:ext cx="15278100" cy="373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221582" lvl="1" indent="-5357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pull</a:t>
            </a:r>
            <a:b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project 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선택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마우스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버튼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 &gt; pull…</a:t>
            </a:r>
            <a:endParaRPr lang="en-US" altLang="ko-KR" sz="2400" dirty="0">
              <a:solidFill>
                <a:srgbClr val="000000"/>
              </a:solidFill>
              <a:latin typeface="Pretendard Regular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221582" lvl="1" indent="-53578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push</a:t>
            </a:r>
            <a:b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ko-KR" altLang="en-US" sz="2400" dirty="0" err="1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내려받기한</a:t>
            </a: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local</a:t>
            </a: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에서 수정 후 </a:t>
            </a:r>
            <a: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staged change &gt; commit &gt; push</a:t>
            </a:r>
            <a:b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46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287500" y="61341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398500" y="6134100"/>
            <a:ext cx="3759200" cy="177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11300" y="1905000"/>
            <a:ext cx="13754100" cy="14147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22400" y="76073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100" dirty="0">
                <a:solidFill>
                  <a:srgbClr val="000000"/>
                </a:solidFill>
                <a:latin typeface="Pretendard Bold"/>
              </a:rPr>
              <a:t>Git</a:t>
            </a:r>
            <a:r>
              <a:rPr lang="ko-KR" sz="8000" u="none" strike="noStrike" spc="100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으로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u="none" strike="noStrike" spc="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버전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u="none" strike="noStrike" spc="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관리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5D2E-1D81-11E1-FCC5-44AD9C66D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363DD9D-6A77-AA55-9639-31C6E590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EBC30DA-C4C1-6A79-53EF-4328A540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2799D05-BABC-B5F9-3677-A2FBFE151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BB806F1-27E9-2A1D-785D-CA84A863E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E38E533-72DA-4AA0-2E37-DC42C0D7FF9E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0A3636F6-04BD-D822-2653-FA8CA0E5A3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F4C76046-B796-EBCA-E034-317F7A6E1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4F029C6-A4E0-0FD7-4294-1A3364A7C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219DB253-3D8E-0749-4680-7048A7365A9D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Branch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우클릭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switch to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 branch)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AF8D01C-C2B1-ECDD-C535-BB37B1A70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6196" y="3822700"/>
            <a:ext cx="6958098" cy="50692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B8F2772-2A41-BFF3-011C-92C1715BE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3708" y="3794426"/>
            <a:ext cx="6670401" cy="508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653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E6F51-B22E-7922-048B-8E8DA4922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6EB3FD-8095-C26C-8574-46AA9FE10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BDFAEE2-D0EF-4CDC-2201-B6DC0C8C8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710E919-CE36-5B22-AE20-7EAE104A4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AA3FA9A8-928E-059A-7C0A-B3710A5C3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C01BF4B8-68A6-5CCB-FEDC-3FBADF8D05CF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B71C1E2A-16D2-AEB1-DE5A-EF8C440946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8DD67933-C06B-6C5D-0EE8-916CDE34C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454C25-3372-671A-6CB3-004E3AE01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A0A88B23-97E7-C398-67C1-8C6AF4C25193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Branch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생성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우클릭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switch to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 branch)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E4B5DBF-6C84-D4DA-FE1F-CC1C80E235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0" y="3903851"/>
            <a:ext cx="11334974" cy="1046306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2CE6BD7D-B5E2-2255-72A9-CD71F448E9EA}"/>
              </a:ext>
            </a:extLst>
          </p:cNvPr>
          <p:cNvSpPr/>
          <p:nvPr/>
        </p:nvSpPr>
        <p:spPr>
          <a:xfrm>
            <a:off x="10606727" y="4192747"/>
            <a:ext cx="696351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9B8F490-3CFA-3E42-65B3-1352B40D44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0647" y="5339359"/>
            <a:ext cx="3100820" cy="700185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11092A01-6B4D-2AD7-4B10-94F3F5D955CB}"/>
              </a:ext>
            </a:extLst>
          </p:cNvPr>
          <p:cNvSpPr/>
          <p:nvPr/>
        </p:nvSpPr>
        <p:spPr>
          <a:xfrm>
            <a:off x="2813125" y="5329355"/>
            <a:ext cx="696351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12BB97B-758A-C40B-9E89-14DB102B0E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8359" y="6428747"/>
            <a:ext cx="5344271" cy="1971950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75609A4E-D014-BEAB-5BA4-814BB4B348A7}"/>
              </a:ext>
            </a:extLst>
          </p:cNvPr>
          <p:cNvSpPr/>
          <p:nvPr/>
        </p:nvSpPr>
        <p:spPr>
          <a:xfrm>
            <a:off x="2813125" y="6428747"/>
            <a:ext cx="696351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1D7E0DE-86F1-BF7F-7570-71F0303257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55670" y="6428747"/>
            <a:ext cx="1886213" cy="728765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AE1F91C0-DB63-4E5C-1A9F-027147CB9716}"/>
              </a:ext>
            </a:extLst>
          </p:cNvPr>
          <p:cNvSpPr/>
          <p:nvPr/>
        </p:nvSpPr>
        <p:spPr>
          <a:xfrm>
            <a:off x="10606726" y="6428747"/>
            <a:ext cx="696351" cy="55399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</a:t>
            </a:r>
            <a:endParaRPr lang="ko-KR" altLang="en-US" sz="27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08467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0710B-71D0-617B-2E56-859F69DF2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A2B31D-6F78-036A-3589-F0E3D24FA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05A003F-891C-B35C-9FB0-4F8F6ECFC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00DE91-D45C-181A-5CB5-3B188BE93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8F1EEDA-2498-005A-3130-A217990CC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A09A470-F570-539E-725A-3B3C0BDF463D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943C4C8D-847D-FDB1-183E-CE1085899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9F48F390-16AB-517E-F311-979825B5B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3EC1346-361D-103B-5FCC-6981545DCC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457A8738-3820-F1C1-6FD7-FA4A6A57942A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Main</a:t>
            </a:r>
            <a:r>
              <a:rPr lang="ko-KR" altLang="en-US" sz="2800" b="0" i="0" u="none" strike="noStrike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에서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pull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우클릭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team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&gt;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pull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C863724-84FD-240A-AB78-BF6DD3840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573" y="3675626"/>
            <a:ext cx="7173326" cy="280074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627F05C-6218-E272-819B-B3EE767E16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5125473"/>
            <a:ext cx="8526263" cy="396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890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9E0EA-82AF-566F-A655-0590C7413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72EC92-6E6D-99D2-EBF2-655D8654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D737585-2D7D-0EF2-62C7-271050B90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F4C77F0-5513-AD9D-2E1E-FE8EA0482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E242E1C2-2EA5-A907-CA60-B8FDE40D0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187AB09C-87C2-B80E-485E-4F99202D16A6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66CC4F28-AD71-F385-FCCE-9B503C617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93DC4588-D1B2-9919-DD1C-7AD46C8BED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5919911-7F55-0BC2-DD6C-E5DB00F042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0232424E-A046-D502-FD30-37A3AAC1AB88}"/>
              </a:ext>
            </a:extLst>
          </p:cNvPr>
          <p:cNvSpPr txBox="1"/>
          <p:nvPr/>
        </p:nvSpPr>
        <p:spPr>
          <a:xfrm>
            <a:off x="1498600" y="2832100"/>
            <a:ext cx="93218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충돌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만들기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같은 파일 수정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main </a:t>
            </a: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branch a </a:t>
            </a: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5DF80EF-7B94-F2D8-E269-9CB8050D6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1626" y="3773917"/>
            <a:ext cx="7144748" cy="52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793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64097-23A3-1E96-2610-DCD106060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26067A9-1771-6F80-CF2E-321EB2DD8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7131888-978D-9FDD-160E-2CCCA0B0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895B62E-05CB-CF44-67C3-E1ACCDC15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F2FC3EAE-D0EA-1966-FF93-B2796B0FE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8F9352A-4FBC-66A0-30DC-7FAF0BC1C3FD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Eclipse Git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연동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5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Medium"/>
              </a:rPr>
              <a:t>방법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E70B917E-0598-EE5F-2C35-46CE7DDFB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B5F0B038-F49A-2DDB-B253-EFC808B44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BDFBCCC-8A7E-BD6E-3084-3038BBA960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33C63C25-F386-7B2B-913F-CE2B45C7AAA0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충돌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–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main</a:t>
            </a:r>
            <a:r>
              <a:rPr lang="ko-KR" altLang="en-US" sz="28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다른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branch merge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023909-C4AC-3F1C-28DC-27892EA32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589540"/>
            <a:ext cx="6986448" cy="56329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6E9E262-60B2-48C7-2C1F-A2A3E205A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7382" y="3594231"/>
            <a:ext cx="5878555" cy="22389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C5DD1CE-9736-0C16-BDF7-603DA44C7D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8577" y="8007495"/>
            <a:ext cx="5857360" cy="12149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A81F00-3958-484F-9231-A1F7125361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8577" y="5833133"/>
            <a:ext cx="5476360" cy="22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662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2F5BD-68FA-40D6-BEFE-4252D9BE4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C0DF1F-1AC1-163F-1D08-D37F1169F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CA60CC2-B176-082A-CC1D-EB02EFC03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8FDF7BF-F888-7CEC-6073-E5482755B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69BAF7F8-02F2-1E60-0D6C-D706AD1FA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7A5C6459-E70F-E859-AEFF-6E316F547A0B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Medium"/>
              </a:rPr>
              <a:t>팀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Medium"/>
              </a:rPr>
              <a:t>협업과제</a:t>
            </a:r>
            <a:endParaRPr lang="ko-KR" sz="5000" u="none" strike="noStrike" dirty="0">
              <a:solidFill>
                <a:srgbClr val="000000"/>
              </a:solidFill>
              <a:latin typeface="Pretendard Light" panose="02000403000000020004" pitchFamily="2" charset="-127"/>
              <a:ea typeface="Pretendard Medium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CDCD4B67-DD0F-B372-0024-7DAECDAF6F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45C47C97-0B54-9AE2-7FE2-E60D7D4EB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A5BE845-6559-7E32-D843-C2B2E9A1D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5611525D-96DF-5C3E-95EA-4599243AA428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팀장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팀원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F5CF53-F125-A859-A399-08B9309F2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886200"/>
            <a:ext cx="4677428" cy="22005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A3F6CD-E9D1-73BF-10AD-49D5A4ABEC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7392" y="3852333"/>
            <a:ext cx="819264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345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16AD7-2819-5CE4-C73C-4932401FF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EAB65F0-97A0-7EDF-98AB-167A2FE6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CCF6165-158F-8E9D-0195-FD322FC43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67DC329-3493-3FAB-42B1-077DC104F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9043289-CC25-2BE1-4E4D-D1EFC433B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FCA3306-58EA-9BC0-2854-BE35A8447635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Medium"/>
              </a:rPr>
              <a:t>팀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Medium"/>
              </a:rPr>
              <a:t>협업과제</a:t>
            </a:r>
            <a:endParaRPr lang="ko-KR" sz="5000" u="none" strike="noStrike" dirty="0">
              <a:solidFill>
                <a:srgbClr val="000000"/>
              </a:solidFill>
              <a:latin typeface="Pretendard Light" panose="02000403000000020004" pitchFamily="2" charset="-127"/>
              <a:ea typeface="Pretendard Medium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01A9FFBE-5F4A-D16F-A0F3-5C1EDC867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8F06CA44-568B-C990-E207-254890C91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D6353C-826F-3445-A609-B64312CEE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71CEEA1C-06E0-E3AD-A4EB-5F81F315E36B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팀장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 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+ 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팀원</a:t>
            </a:r>
            <a:r>
              <a:rPr lang="en-US" altLang="ko-KR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8ADF07-186D-E795-0F6E-36D0A4A5D4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400" y="3687621"/>
            <a:ext cx="4419600" cy="5629946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98B1FAB0-A4DA-F61A-10E8-26C45DE5A4F4}"/>
              </a:ext>
            </a:extLst>
          </p:cNvPr>
          <p:cNvSpPr txBox="1"/>
          <p:nvPr/>
        </p:nvSpPr>
        <p:spPr>
          <a:xfrm>
            <a:off x="7150100" y="3848100"/>
            <a:ext cx="9626600" cy="373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221582" lvl="1" indent="-535782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2400" dirty="0"/>
              <a:t>Git </a:t>
            </a:r>
            <a:r>
              <a:rPr lang="ko-KR" altLang="en-US" sz="2400" dirty="0"/>
              <a:t>협업 흐름</a:t>
            </a:r>
            <a:endParaRPr lang="en-US" altLang="ko-KR" sz="2400" dirty="0"/>
          </a:p>
          <a:p>
            <a:pPr marL="1221582" lvl="1" indent="-535782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/>
              <a:t>팀장이 저장소 생성 </a:t>
            </a:r>
            <a:r>
              <a:rPr lang="en-US" altLang="ko-KR" sz="2400" dirty="0"/>
              <a:t>&amp; </a:t>
            </a:r>
            <a:r>
              <a:rPr lang="ko-KR" altLang="en-US" sz="2400" dirty="0"/>
              <a:t>초기 설정 </a:t>
            </a:r>
            <a:r>
              <a:rPr lang="en-US" altLang="ko-KR" sz="2400" dirty="0"/>
              <a:t>Push</a:t>
            </a:r>
          </a:p>
          <a:p>
            <a:pPr marL="1221582" lvl="1" indent="-535782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팀원들이</a:t>
            </a:r>
            <a: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  </a:t>
            </a: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각각 </a:t>
            </a:r>
            <a: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git clone</a:t>
            </a:r>
          </a:p>
          <a:p>
            <a:pPr marL="1221582" lvl="1" indent="-535782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이슈 기반으로</a:t>
            </a:r>
            <a: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</a:t>
            </a: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 생성</a:t>
            </a:r>
            <a:endParaRPr lang="en-US" altLang="ko-KR" sz="2400" dirty="0">
              <a:solidFill>
                <a:srgbClr val="000000"/>
              </a:solidFill>
              <a:latin typeface="Pretendard Regular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221582" lvl="1" indent="-535782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작업 후 </a:t>
            </a:r>
            <a: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Pull Request </a:t>
            </a: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요청</a:t>
            </a:r>
            <a:endParaRPr lang="en-US" altLang="ko-KR" sz="2400" dirty="0">
              <a:solidFill>
                <a:srgbClr val="000000"/>
              </a:solidFill>
              <a:latin typeface="Pretendard Regular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pPr marL="1221582" lvl="1" indent="-535782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팀장이 </a:t>
            </a:r>
            <a: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Merge</a:t>
            </a:r>
          </a:p>
          <a:p>
            <a:pPr marL="1221582" lvl="1" indent="-535782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develop</a:t>
            </a: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-&gt;main </a:t>
            </a:r>
            <a:r>
              <a:rPr lang="ko-KR" altLang="en-US" sz="2400" dirty="0" err="1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브랜치로</a:t>
            </a: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 최종 반영</a:t>
            </a:r>
            <a: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br>
              <a:rPr lang="en-US" altLang="ko-KR" sz="2400" dirty="0">
                <a:solidFill>
                  <a:srgbClr val="000000"/>
                </a:solidFill>
                <a:latin typeface="Pretendard Regular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endParaRPr lang="en-US" altLang="ko-KR" sz="24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5797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DE7E0-0D32-8577-6FE6-866019EB4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E741CA-C318-23F9-2A6F-50444FB0E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038A958-EB7F-33FB-2233-0D5AD1973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F2A301A-F897-697A-F58F-98C299BB3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C5443F22-85F8-FF7B-4BED-1134AC929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57489457-3334-A2C0-FFFD-23B30A70BEE9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Medium"/>
              </a:rPr>
              <a:t>팀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Medium"/>
              </a:rPr>
              <a:t>협업과제</a:t>
            </a:r>
            <a:endParaRPr lang="ko-KR" sz="5000" u="none" strike="noStrike" dirty="0">
              <a:solidFill>
                <a:srgbClr val="000000"/>
              </a:solidFill>
              <a:latin typeface="Pretendard Light" panose="02000403000000020004" pitchFamily="2" charset="-127"/>
              <a:ea typeface="Pretendard Medium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5D942D34-DF90-1E59-0AC6-710BAD11AA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7ACAF4DE-F929-0DBC-3730-D5025F4C8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6492351-7D37-DEAD-6A70-6C8D432FC9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A11CE8A0-7BB3-6A70-AF8F-480492DB2B5F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PR </a:t>
            </a:r>
            <a:r>
              <a:rPr lang="ko-KR" altLang="en-US" sz="2800" dirty="0">
                <a:solidFill>
                  <a:schemeClr val="bg1"/>
                </a:solidFill>
              </a:rPr>
              <a:t>리뷰 체크리스트 가이드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팀장</a:t>
            </a:r>
            <a:r>
              <a:rPr lang="en-US" altLang="ko-KR" sz="2800" dirty="0">
                <a:solidFill>
                  <a:schemeClr val="bg1"/>
                </a:solidFill>
              </a:rPr>
              <a:t>/</a:t>
            </a:r>
            <a:r>
              <a:rPr lang="ko-KR" altLang="en-US" sz="2800" dirty="0" err="1">
                <a:solidFill>
                  <a:schemeClr val="bg1"/>
                </a:solidFill>
              </a:rPr>
              <a:t>리뷰어용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E57F9A9-F031-8F1F-B422-C6D356ABA9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3920067"/>
            <a:ext cx="4475098" cy="46524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96196CE-5D5A-1B22-78C3-22A0EA494C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0" y="3920067"/>
            <a:ext cx="5620534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977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9AA5-454B-4E31-0F8B-9175AA949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B1A6F28-7DE6-1B53-1EFF-C8C6C3FE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F0C0669-6077-6DAB-0FB5-FCB5F426A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12A19B-0E75-3DF2-1D63-24F592847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00" y="50800"/>
            <a:ext cx="2489200" cy="200660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9E733B57-FE0E-A0B6-57BE-07B63F49E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1409700"/>
            <a:ext cx="16002000" cy="1181100"/>
          </a:xfrm>
          <a:prstGeom prst="rect">
            <a:avLst/>
          </a:prstGeom>
          <a:effectLst>
            <a:outerShdw blurRad="51601" dist="45209" dir="5400000">
              <a:srgbClr val="A7A7A7">
                <a:alpha val="7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2C51DE2-7CF0-6803-B8C1-479DD80307CF}"/>
              </a:ext>
            </a:extLst>
          </p:cNvPr>
          <p:cNvSpPr txBox="1"/>
          <p:nvPr/>
        </p:nvSpPr>
        <p:spPr>
          <a:xfrm>
            <a:off x="1739900" y="1524000"/>
            <a:ext cx="14808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Medium"/>
              </a:rPr>
              <a:t>팀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latin typeface="Pretendard Medium"/>
              </a:rPr>
              <a:t>협업과제</a:t>
            </a:r>
            <a:endParaRPr lang="ko-KR" sz="5000" u="none" strike="noStrike" dirty="0">
              <a:solidFill>
                <a:srgbClr val="000000"/>
              </a:solidFill>
              <a:latin typeface="Pretendard Light" panose="02000403000000020004" pitchFamily="2" charset="-127"/>
              <a:ea typeface="Pretendard Medium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5729517D-A8D2-03C4-B61D-D6FF645E6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300" y="1905000"/>
            <a:ext cx="190500" cy="1905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522F7A18-1B7F-0248-A7DD-FC872BB7A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6200" y="1905000"/>
            <a:ext cx="190500" cy="190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3096A7D-CF9A-7A9F-404E-EB5BBCD73C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05100"/>
            <a:ext cx="16002000" cy="671830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79FDBAFF-D05F-D2BC-94FC-B5EDE238EACC}"/>
              </a:ext>
            </a:extLst>
          </p:cNvPr>
          <p:cNvSpPr txBox="1"/>
          <p:nvPr/>
        </p:nvSpPr>
        <p:spPr>
          <a:xfrm>
            <a:off x="1498600" y="2832100"/>
            <a:ext cx="7531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PR </a:t>
            </a:r>
            <a:r>
              <a:rPr lang="ko-KR" altLang="en-US" sz="2800" dirty="0">
                <a:solidFill>
                  <a:schemeClr val="bg1"/>
                </a:solidFill>
              </a:rPr>
              <a:t>예시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endParaRPr lang="ko-KR" altLang="ko-KR" sz="2800" b="0" i="0" u="none" strike="noStrike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DD7B2B-020D-35BB-9B32-ABD6901F8C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3780945"/>
            <a:ext cx="4876800" cy="49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974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287500" y="61341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398500" y="6134100"/>
            <a:ext cx="3759200" cy="177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11300" y="1905000"/>
            <a:ext cx="13804900" cy="14147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22400" y="76073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u="none" strike="noStrike" spc="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개발자를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000" u="none" strike="noStrike" spc="100" dirty="0">
                <a:solidFill>
                  <a:srgbClr val="000000"/>
                </a:solidFill>
                <a:latin typeface="Pretendard Light" panose="02000403000000020004" pitchFamily="2" charset="-127"/>
                <a:ea typeface="Pretendard Bold"/>
              </a:rPr>
              <a:t>위한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Bold"/>
              </a:rPr>
              <a:t> 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3534</TotalTime>
  <Words>5097</Words>
  <Application>Microsoft Office PowerPoint</Application>
  <PresentationFormat>사용자 지정</PresentationFormat>
  <Paragraphs>961</Paragraphs>
  <Slides>129</Slides>
  <Notes>92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40" baseType="lpstr">
      <vt:lpstr>Arial</vt:lpstr>
      <vt:lpstr>Wingdings</vt:lpstr>
      <vt:lpstr>Pretendard Regular</vt:lpstr>
      <vt:lpstr>Pretendard Bold</vt:lpstr>
      <vt:lpstr>Pretendard Light</vt:lpstr>
      <vt:lpstr>Pretendard Variable Medium</vt:lpstr>
      <vt:lpstr>Pretendard Medium</vt:lpstr>
      <vt:lpstr>Pretendard SemiBold</vt:lpstr>
      <vt:lpstr>Lucida Console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아카데미006 퍼스트존</cp:lastModifiedBy>
  <cp:revision>101</cp:revision>
  <dcterms:created xsi:type="dcterms:W3CDTF">2006-08-16T00:00:00Z</dcterms:created>
  <dcterms:modified xsi:type="dcterms:W3CDTF">2025-05-06T23:00:36Z</dcterms:modified>
</cp:coreProperties>
</file>